
<file path=[Content_Types].xml><?xml version="1.0" encoding="utf-8"?>
<Types xmlns="http://schemas.openxmlformats.org/package/2006/content-types">
  <Default Extension="png" ContentType="image/png"/>
  <Default Extension="jpeg" ContentType="image/jpeg"/>
  <Default Extension="JPG" ContentType="image/.jp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1.svg" ContentType="image/svg+xml"/>
  <Override PartName="/ppt/media/image13.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8"/>
  </p:handoutMasterIdLst>
  <p:sldIdLst>
    <p:sldId id="262" r:id="rId3"/>
    <p:sldId id="263" r:id="rId5"/>
    <p:sldId id="264" r:id="rId6"/>
    <p:sldId id="265" r:id="rId7"/>
  </p:sldIdLst>
  <p:sldSz cx="7556500" cy="10693400"/>
  <p:notesSz cx="7556500" cy="10693400"/>
  <p:custDataLst>
    <p:tags r:id="rId12"/>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4" userDrawn="1">
          <p15:clr>
            <a:srgbClr val="A4A3A4"/>
          </p15:clr>
        </p15:guide>
        <p15:guide id="2" pos="2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646"/>
    <a:srgbClr val="DEE7F4"/>
    <a:srgbClr val="F2F2F2"/>
    <a:srgbClr val="1E91D0"/>
    <a:srgbClr val="E6794A"/>
    <a:srgbClr val="FF6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00" d="100"/>
          <a:sy n="100" d="100"/>
        </p:scale>
        <p:origin x="1200" y="-2226"/>
      </p:cViewPr>
      <p:guideLst>
        <p:guide orient="horz" pos="2744"/>
        <p:guide pos="2407"/>
      </p:guideLst>
    </p:cSldViewPr>
  </p:slideViewPr>
  <p:notesTextViewPr>
    <p:cViewPr>
      <p:scale>
        <a:sx n="100" d="100"/>
        <a:sy n="100" d="100"/>
      </p:scale>
      <p:origin x="0" y="0"/>
    </p:cViewPr>
  </p:notesTextViewPr>
  <p:gridSpacing cx="45000" cy="450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handoutMaster" Target="handoutMasters/handout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gs" Target="tags/tag40.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36527"/>
          </a:xfrm>
          <a:prstGeom prst="rect">
            <a:avLst/>
          </a:prstGeom>
        </p:spPr>
        <p:txBody>
          <a:bodyPr vert="horz" lIns="91440" tIns="45720" rIns="91440" bIns="45720" rtlCol="0"/>
          <a:lstStyle>
            <a:lvl1pPr algn="l">
              <a:defRPr sz="1320"/>
            </a:lvl1pPr>
          </a:lstStyle>
          <a:p>
            <a:endParaRPr lang="zh-CN" altLang="en-US"/>
          </a:p>
        </p:txBody>
      </p:sp>
      <p:sp>
        <p:nvSpPr>
          <p:cNvPr id="3" name="日期占位符 2"/>
          <p:cNvSpPr>
            <a:spLocks noGrp="1"/>
          </p:cNvSpPr>
          <p:nvPr>
            <p:ph type="dt" sz="quarter" idx="1"/>
          </p:nvPr>
        </p:nvSpPr>
        <p:spPr>
          <a:xfrm>
            <a:off x="4280268" y="0"/>
            <a:ext cx="3274483" cy="536527"/>
          </a:xfrm>
          <a:prstGeom prst="rect">
            <a:avLst/>
          </a:prstGeom>
        </p:spPr>
        <p:txBody>
          <a:bodyPr vert="horz" lIns="91440" tIns="45720" rIns="91440" bIns="45720" rtlCol="0"/>
          <a:lstStyle>
            <a:lvl1pPr algn="r">
              <a:defRPr sz="132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156874"/>
            <a:ext cx="3274483" cy="536526"/>
          </a:xfrm>
          <a:prstGeom prst="rect">
            <a:avLst/>
          </a:prstGeom>
        </p:spPr>
        <p:txBody>
          <a:bodyPr vert="horz" lIns="91440" tIns="45720" rIns="91440" bIns="45720" rtlCol="0" anchor="b"/>
          <a:lstStyle>
            <a:lvl1pPr algn="l">
              <a:defRPr sz="1320"/>
            </a:lvl1pPr>
          </a:lstStyle>
          <a:p>
            <a:endParaRPr lang="zh-CN" altLang="en-US"/>
          </a:p>
        </p:txBody>
      </p:sp>
      <p:sp>
        <p:nvSpPr>
          <p:cNvPr id="5" name="灯片编号占位符 4"/>
          <p:cNvSpPr>
            <a:spLocks noGrp="1"/>
          </p:cNvSpPr>
          <p:nvPr>
            <p:ph type="sldNum" sz="quarter" idx="3"/>
          </p:nvPr>
        </p:nvSpPr>
        <p:spPr>
          <a:xfrm>
            <a:off x="4280268" y="10156874"/>
            <a:ext cx="3274483" cy="536526"/>
          </a:xfrm>
          <a:prstGeom prst="rect">
            <a:avLst/>
          </a:prstGeom>
        </p:spPr>
        <p:txBody>
          <a:bodyPr vert="horz" lIns="91440" tIns="45720" rIns="91440" bIns="45720" rtlCol="0" anchor="b"/>
          <a:lstStyle>
            <a:lvl1pPr algn="r">
              <a:defRPr sz="132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3652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280268" y="0"/>
            <a:ext cx="3274483" cy="536527"/>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570230" y="1336675"/>
            <a:ext cx="6416040" cy="360902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55650" y="5146199"/>
            <a:ext cx="6045200" cy="421052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156874"/>
            <a:ext cx="3274483" cy="53652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280268" y="10156874"/>
            <a:ext cx="3274483" cy="536526"/>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03488" y="1336675"/>
            <a:ext cx="2549525" cy="3608388"/>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03488" y="1336675"/>
            <a:ext cx="2549525" cy="3608388"/>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03488" y="1336675"/>
            <a:ext cx="2549525" cy="3608388"/>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tags" Target="../tags/tag3.xml"/><Relationship Id="rId4" Type="http://schemas.openxmlformats.org/officeDocument/2006/relationships/image" Target="../media/image1.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showMasterSp="0">
  <p:cSld name="Two Content">
    <p:bg>
      <p:bgPr>
        <a:solidFill>
          <a:schemeClr val="bg1"/>
        </a:solidFill>
        <a:effectLst/>
      </p:bgPr>
    </p:bg>
    <p:spTree>
      <p:nvGrpSpPr>
        <p:cNvPr id="1" name=""/>
        <p:cNvGrpSpPr/>
        <p:nvPr/>
      </p:nvGrpSpPr>
      <p:grpSpPr>
        <a:xfrm>
          <a:off x="0" y="0"/>
          <a:ext cx="0" cy="0"/>
          <a:chOff x="0" y="0"/>
          <a:chExt cx="0" cy="0"/>
        </a:xfrm>
      </p:grpSpPr>
      <p:sp>
        <p:nvSpPr>
          <p:cNvPr id="5" name="文本框 4"/>
          <p:cNvSpPr txBox="1"/>
          <p:nvPr userDrawn="1">
            <p:custDataLst>
              <p:tags r:id="rId2"/>
            </p:custDataLst>
          </p:nvPr>
        </p:nvSpPr>
        <p:spPr>
          <a:xfrm>
            <a:off x="-3810" y="0"/>
            <a:ext cx="5138420" cy="371475"/>
          </a:xfrm>
          <a:prstGeom prst="rect">
            <a:avLst/>
          </a:prstGeom>
          <a:solidFill>
            <a:schemeClr val="accent6"/>
          </a:solidFill>
        </p:spPr>
        <p:txBody>
          <a:bodyPr wrap="square" rtlCol="0">
            <a:noAutofit/>
          </a:bodyPr>
          <a:p>
            <a:r>
              <a:rPr lang="zh-CN" altLang="en-US" sz="2000" b="1">
                <a:solidFill>
                  <a:schemeClr val="bg1"/>
                </a:solidFill>
                <a:latin typeface="Times New Roman" panose="02020603050405020304" charset="0"/>
                <a:cs typeface="Times New Roman" panose="02020603050405020304" charset="0"/>
              </a:rPr>
              <a:t>Product </a:t>
            </a:r>
            <a:r>
              <a:rPr lang="en-US" altLang="zh-CN" sz="2000" b="1">
                <a:solidFill>
                  <a:schemeClr val="bg1"/>
                </a:solidFill>
                <a:latin typeface="Times New Roman" panose="02020603050405020304" charset="0"/>
                <a:cs typeface="Times New Roman" panose="02020603050405020304" charset="0"/>
              </a:rPr>
              <a:t>S</a:t>
            </a:r>
            <a:r>
              <a:rPr lang="zh-CN" altLang="en-US" sz="2000" b="1">
                <a:solidFill>
                  <a:schemeClr val="bg1"/>
                </a:solidFill>
                <a:latin typeface="Times New Roman" panose="02020603050405020304" charset="0"/>
                <a:cs typeface="Times New Roman" panose="02020603050405020304" charset="0"/>
              </a:rPr>
              <a:t>pecification</a:t>
            </a:r>
            <a:r>
              <a:rPr lang="en-US" altLang="zh-CN" sz="2000" b="1">
                <a:solidFill>
                  <a:schemeClr val="bg1"/>
                </a:solidFill>
                <a:latin typeface="Times New Roman" panose="02020603050405020304" charset="0"/>
                <a:cs typeface="Times New Roman" panose="02020603050405020304" charset="0"/>
              </a:rPr>
              <a:t>s                </a:t>
            </a:r>
            <a:r>
              <a:rPr lang="en-US" altLang="zh-CN" sz="1600" b="1">
                <a:solidFill>
                  <a:schemeClr val="bg1"/>
                </a:solidFill>
                <a:latin typeface="Times New Roman" panose="02020603050405020304" charset="0"/>
                <a:cs typeface="Times New Roman" panose="02020603050405020304" charset="0"/>
              </a:rPr>
              <a:t>DX-PM-002 A0</a:t>
            </a:r>
            <a:endParaRPr lang="en-US" altLang="zh-CN" sz="1600" b="1">
              <a:solidFill>
                <a:schemeClr val="bg1"/>
              </a:solidFill>
              <a:latin typeface="Times New Roman" panose="02020603050405020304" charset="0"/>
              <a:cs typeface="Times New Roman" panose="02020603050405020304" charset="0"/>
            </a:endParaRPr>
          </a:p>
        </p:txBody>
      </p:sp>
      <p:pic>
        <p:nvPicPr>
          <p:cNvPr id="7" name="图片 6" descr="画板 1@3x"/>
          <p:cNvPicPr>
            <a:picLocks noChangeAspect="1"/>
          </p:cNvPicPr>
          <p:nvPr userDrawn="1">
            <p:custDataLst>
              <p:tags r:id="rId3"/>
            </p:custDataLst>
          </p:nvPr>
        </p:nvPicPr>
        <p:blipFill>
          <a:blip r:embed="rId4"/>
          <a:stretch>
            <a:fillRect/>
          </a:stretch>
        </p:blipFill>
        <p:spPr>
          <a:xfrm>
            <a:off x="5848350" y="-638175"/>
            <a:ext cx="1667510" cy="1667510"/>
          </a:xfrm>
          <a:prstGeom prst="rect">
            <a:avLst/>
          </a:prstGeom>
        </p:spPr>
      </p:pic>
      <p:sp>
        <p:nvSpPr>
          <p:cNvPr id="10" name="bk object 16"/>
          <p:cNvSpPr/>
          <p:nvPr userDrawn="1">
            <p:custDataLst>
              <p:tags r:id="rId5"/>
            </p:custDataLst>
          </p:nvPr>
        </p:nvSpPr>
        <p:spPr>
          <a:xfrm>
            <a:off x="-3810" y="10514330"/>
            <a:ext cx="7560310" cy="179070"/>
          </a:xfrm>
          <a:custGeom>
            <a:avLst/>
            <a:gdLst/>
            <a:ahLst/>
            <a:cxnLst/>
            <a:rect l="l" t="t" r="r" b="b"/>
            <a:pathLst>
              <a:path w="7560309" h="2371090">
                <a:moveTo>
                  <a:pt x="0" y="2370963"/>
                </a:moveTo>
                <a:lnTo>
                  <a:pt x="7559992" y="2370963"/>
                </a:lnTo>
                <a:lnTo>
                  <a:pt x="7559992" y="0"/>
                </a:lnTo>
                <a:lnTo>
                  <a:pt x="0" y="0"/>
                </a:lnTo>
                <a:lnTo>
                  <a:pt x="0" y="2370963"/>
                </a:lnTo>
                <a:close/>
              </a:path>
            </a:pathLst>
          </a:custGeom>
          <a:solidFill>
            <a:schemeClr val="accent6"/>
          </a:solidFill>
        </p:spPr>
        <p:txBody>
          <a:bodyPr wrap="square" lIns="0" tIns="0" rIns="0" bIns="0" rtlCol="0" anchor="t" anchorCtr="0"/>
          <a:p>
            <a:pPr marL="12700">
              <a:lnSpc>
                <a:spcPct val="100000"/>
              </a:lnSpc>
            </a:pPr>
            <a:r>
              <a:rPr lang="en-US" sz="1000" b="1" spc="-15" dirty="0">
                <a:solidFill>
                  <a:schemeClr val="bg1"/>
                </a:solidFill>
                <a:latin typeface="Times New Roman" panose="02020603050405020304" charset="0"/>
                <a:cs typeface="Times New Roman" panose="02020603050405020304" charset="0"/>
                <a:sym typeface="+mn-ea"/>
              </a:rPr>
              <a:t>WuHan IDXLINK Technology Co., Ltd</a:t>
            </a:r>
            <a:r>
              <a:rPr lang="en-US" sz="1000" b="1" spc="-15" dirty="0">
                <a:solidFill>
                  <a:schemeClr val="bg1">
                    <a:lumMod val="85000"/>
                  </a:schemeClr>
                </a:solidFill>
                <a:latin typeface="Times New Roman" panose="02020603050405020304" charset="0"/>
                <a:cs typeface="Times New Roman" panose="02020603050405020304" charset="0"/>
                <a:sym typeface="+mn-ea"/>
              </a:rPr>
              <a:t>                                                                                                                                                 </a:t>
            </a:r>
            <a:r>
              <a:rPr lang="en-US" sz="1000" b="1" spc="-15" dirty="0">
                <a:solidFill>
                  <a:schemeClr val="bg1"/>
                </a:solidFill>
                <a:latin typeface="Times New Roman" panose="02020603050405020304" charset="0"/>
                <a:cs typeface="Times New Roman" panose="02020603050405020304" charset="0"/>
                <a:sym typeface="+mn-ea"/>
              </a:rPr>
              <a:t>www.idxlink.com.cn</a:t>
            </a:r>
            <a:endParaRPr sz="1000" b="1">
              <a:latin typeface="Times New Roman" panose="02020603050405020304" charset="0"/>
              <a:cs typeface="Times New Roman" panose="02020603050405020304" charset="0"/>
            </a:endParaRPr>
          </a:p>
          <a:p>
            <a:pPr marL="12700">
              <a:lnSpc>
                <a:spcPct val="100000"/>
              </a:lnSpc>
            </a:pPr>
            <a:r>
              <a:rPr lang="en-US" sz="1000" b="1" spc="-15" dirty="0">
                <a:solidFill>
                  <a:schemeClr val="bg1">
                    <a:lumMod val="85000"/>
                  </a:schemeClr>
                </a:solidFill>
                <a:latin typeface="Times New Roman" panose="02020603050405020304" charset="0"/>
                <a:cs typeface="Times New Roman" panose="02020603050405020304" charset="0"/>
                <a:sym typeface="+mn-ea"/>
              </a:rPr>
              <a:t>                                             </a:t>
            </a:r>
            <a:endParaRPr sz="1000" b="1">
              <a:latin typeface="Times New Roman" panose="02020603050405020304" charset="0"/>
              <a:cs typeface="Times New Roman" panose="02020603050405020304" charset="0"/>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hf hdr="0" ftr="0" dt="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png"/><Relationship Id="rId3" Type="http://schemas.openxmlformats.org/officeDocument/2006/relationships/tags" Target="../tags/tag4.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3810" y="10514330"/>
            <a:ext cx="7560310" cy="179070"/>
          </a:xfrm>
          <a:custGeom>
            <a:avLst/>
            <a:gdLst/>
            <a:ahLst/>
            <a:cxnLst/>
            <a:rect l="l" t="t" r="r" b="b"/>
            <a:pathLst>
              <a:path w="7560309" h="2371090">
                <a:moveTo>
                  <a:pt x="0" y="2370963"/>
                </a:moveTo>
                <a:lnTo>
                  <a:pt x="7559992" y="2370963"/>
                </a:lnTo>
                <a:lnTo>
                  <a:pt x="7559992" y="0"/>
                </a:lnTo>
                <a:lnTo>
                  <a:pt x="0" y="0"/>
                </a:lnTo>
                <a:lnTo>
                  <a:pt x="0" y="2370963"/>
                </a:lnTo>
                <a:close/>
              </a:path>
            </a:pathLst>
          </a:custGeom>
          <a:solidFill>
            <a:schemeClr val="accent6"/>
          </a:solidFill>
        </p:spPr>
        <p:txBody>
          <a:bodyPr wrap="square" lIns="0" tIns="0" rIns="0" bIns="0" rtlCol="0" anchor="t" anchorCtr="0"/>
          <a:lstStyle/>
          <a:p>
            <a:pPr marL="12700">
              <a:lnSpc>
                <a:spcPct val="100000"/>
              </a:lnSpc>
            </a:pPr>
            <a:r>
              <a:rPr lang="en-US" sz="1000" b="1" spc="-15" dirty="0">
                <a:solidFill>
                  <a:schemeClr val="bg1"/>
                </a:solidFill>
                <a:latin typeface="Times New Roman" panose="02020603050405020304" charset="0"/>
                <a:cs typeface="Times New Roman" panose="02020603050405020304" charset="0"/>
                <a:sym typeface="+mn-ea"/>
              </a:rPr>
              <a:t>WuHan IDXLINK Technology Co., Ltd</a:t>
            </a:r>
            <a:r>
              <a:rPr lang="en-US" sz="1000" b="1" spc="-15" dirty="0">
                <a:solidFill>
                  <a:schemeClr val="bg1">
                    <a:lumMod val="85000"/>
                  </a:schemeClr>
                </a:solidFill>
                <a:latin typeface="Times New Roman" panose="02020603050405020304" charset="0"/>
                <a:cs typeface="Times New Roman" panose="02020603050405020304" charset="0"/>
                <a:sym typeface="+mn-ea"/>
              </a:rPr>
              <a:t>                                                                                                                                                 </a:t>
            </a:r>
            <a:r>
              <a:rPr lang="en-US" sz="1000" b="1" spc="-15" dirty="0">
                <a:solidFill>
                  <a:schemeClr val="bg1"/>
                </a:solidFill>
                <a:latin typeface="Times New Roman" panose="02020603050405020304" charset="0"/>
                <a:cs typeface="Times New Roman" panose="02020603050405020304" charset="0"/>
                <a:sym typeface="+mn-ea"/>
              </a:rPr>
              <a:t>www.idxlink.com.cn</a:t>
            </a:r>
            <a:endParaRPr sz="1000" b="1">
              <a:latin typeface="Times New Roman" panose="02020603050405020304" charset="0"/>
              <a:cs typeface="Times New Roman" panose="02020603050405020304" charset="0"/>
            </a:endParaRPr>
          </a:p>
          <a:p>
            <a:pPr marL="12700">
              <a:lnSpc>
                <a:spcPct val="100000"/>
              </a:lnSpc>
            </a:pPr>
            <a:r>
              <a:rPr lang="en-US" sz="1000" b="1" spc="-15" dirty="0">
                <a:solidFill>
                  <a:schemeClr val="bg1">
                    <a:lumMod val="85000"/>
                  </a:schemeClr>
                </a:solidFill>
                <a:latin typeface="Times New Roman" panose="02020603050405020304" charset="0"/>
                <a:cs typeface="Times New Roman" panose="02020603050405020304" charset="0"/>
                <a:sym typeface="+mn-ea"/>
              </a:rPr>
              <a:t>                                             </a:t>
            </a:r>
            <a:endParaRPr sz="1000" b="1">
              <a:latin typeface="Times New Roman" panose="02020603050405020304" charset="0"/>
              <a:cs typeface="Times New Roman" panose="02020603050405020304" charset="0"/>
            </a:endParaRPr>
          </a:p>
        </p:txBody>
      </p:sp>
      <p:sp>
        <p:nvSpPr>
          <p:cNvPr id="2" name="文本框 1"/>
          <p:cNvSpPr txBox="1"/>
          <p:nvPr userDrawn="1"/>
        </p:nvSpPr>
        <p:spPr>
          <a:xfrm>
            <a:off x="-3810" y="0"/>
            <a:ext cx="5138420" cy="371475"/>
          </a:xfrm>
          <a:prstGeom prst="rect">
            <a:avLst/>
          </a:prstGeom>
          <a:solidFill>
            <a:schemeClr val="accent6"/>
          </a:solidFill>
        </p:spPr>
        <p:txBody>
          <a:bodyPr wrap="square" rtlCol="0">
            <a:noAutofit/>
          </a:bodyPr>
          <a:p>
            <a:r>
              <a:rPr lang="zh-CN" altLang="en-US" sz="2000" b="1">
                <a:solidFill>
                  <a:schemeClr val="bg1"/>
                </a:solidFill>
                <a:latin typeface="Times New Roman" panose="02020603050405020304" charset="0"/>
                <a:cs typeface="Times New Roman" panose="02020603050405020304" charset="0"/>
              </a:rPr>
              <a:t>Product </a:t>
            </a:r>
            <a:r>
              <a:rPr lang="en-US" altLang="zh-CN" sz="2000" b="1">
                <a:solidFill>
                  <a:schemeClr val="bg1"/>
                </a:solidFill>
                <a:latin typeface="Times New Roman" panose="02020603050405020304" charset="0"/>
                <a:cs typeface="Times New Roman" panose="02020603050405020304" charset="0"/>
              </a:rPr>
              <a:t>S</a:t>
            </a:r>
            <a:r>
              <a:rPr lang="zh-CN" altLang="en-US" sz="2000" b="1">
                <a:solidFill>
                  <a:schemeClr val="bg1"/>
                </a:solidFill>
                <a:latin typeface="Times New Roman" panose="02020603050405020304" charset="0"/>
                <a:cs typeface="Times New Roman" panose="02020603050405020304" charset="0"/>
              </a:rPr>
              <a:t>pecification</a:t>
            </a:r>
            <a:r>
              <a:rPr lang="en-US" altLang="zh-CN" sz="2000" b="1">
                <a:solidFill>
                  <a:schemeClr val="bg1"/>
                </a:solidFill>
                <a:latin typeface="Times New Roman" panose="02020603050405020304" charset="0"/>
                <a:cs typeface="Times New Roman" panose="02020603050405020304" charset="0"/>
              </a:rPr>
              <a:t>s                </a:t>
            </a:r>
            <a:r>
              <a:rPr lang="en-US" altLang="zh-CN" sz="1600" b="1">
                <a:solidFill>
                  <a:schemeClr val="bg1"/>
                </a:solidFill>
                <a:latin typeface="Times New Roman" panose="02020603050405020304" charset="0"/>
                <a:cs typeface="Times New Roman" panose="02020603050405020304" charset="0"/>
                <a:sym typeface="+mn-ea"/>
              </a:rPr>
              <a:t>DX-PM-002 A0</a:t>
            </a:r>
            <a:endParaRPr lang="en-US" altLang="zh-CN" sz="1600" b="1">
              <a:solidFill>
                <a:schemeClr val="bg1"/>
              </a:solidFill>
              <a:latin typeface="Times New Roman" panose="02020603050405020304" charset="0"/>
              <a:cs typeface="Times New Roman" panose="02020603050405020304" charset="0"/>
            </a:endParaRPr>
          </a:p>
        </p:txBody>
      </p:sp>
      <p:pic>
        <p:nvPicPr>
          <p:cNvPr id="7" name="图片 6" descr="画板 1@3x"/>
          <p:cNvPicPr>
            <a:picLocks noChangeAspect="1"/>
          </p:cNvPicPr>
          <p:nvPr userDrawn="1">
            <p:custDataLst>
              <p:tags r:id="rId3"/>
            </p:custDataLst>
          </p:nvPr>
        </p:nvPicPr>
        <p:blipFill>
          <a:blip r:embed="rId4"/>
          <a:stretch>
            <a:fillRect/>
          </a:stretch>
        </p:blipFill>
        <p:spPr>
          <a:xfrm>
            <a:off x="5848350" y="-638175"/>
            <a:ext cx="1667510" cy="166751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svg"/><Relationship Id="rId8" Type="http://schemas.openxmlformats.org/officeDocument/2006/relationships/image" Target="../media/image6.png"/><Relationship Id="rId7" Type="http://schemas.openxmlformats.org/officeDocument/2006/relationships/tags" Target="../tags/tag7.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tags" Target="../tags/tag6.xml"/><Relationship Id="rId3" Type="http://schemas.openxmlformats.org/officeDocument/2006/relationships/image" Target="../media/image3.jpeg"/><Relationship Id="rId23" Type="http://schemas.openxmlformats.org/officeDocument/2006/relationships/notesSlide" Target="../notesSlides/notesSlide1.xml"/><Relationship Id="rId22" Type="http://schemas.openxmlformats.org/officeDocument/2006/relationships/slideLayout" Target="../slideLayouts/slideLayout1.xml"/><Relationship Id="rId21" Type="http://schemas.openxmlformats.org/officeDocument/2006/relationships/tags" Target="../tags/tag12.xml"/><Relationship Id="rId20" Type="http://schemas.openxmlformats.org/officeDocument/2006/relationships/image" Target="../media/image14.png"/><Relationship Id="rId2" Type="http://schemas.openxmlformats.org/officeDocument/2006/relationships/image" Target="../media/image2.png"/><Relationship Id="rId19" Type="http://schemas.openxmlformats.org/officeDocument/2006/relationships/tags" Target="../tags/tag11.xml"/><Relationship Id="rId18" Type="http://schemas.openxmlformats.org/officeDocument/2006/relationships/image" Target="../media/image13.svg"/><Relationship Id="rId17" Type="http://schemas.openxmlformats.org/officeDocument/2006/relationships/image" Target="../media/image12.png"/><Relationship Id="rId16" Type="http://schemas.openxmlformats.org/officeDocument/2006/relationships/tags" Target="../tags/tag10.xml"/><Relationship Id="rId15" Type="http://schemas.openxmlformats.org/officeDocument/2006/relationships/image" Target="../media/image11.svg"/><Relationship Id="rId14" Type="http://schemas.openxmlformats.org/officeDocument/2006/relationships/image" Target="../media/image10.png"/><Relationship Id="rId13" Type="http://schemas.openxmlformats.org/officeDocument/2006/relationships/tags" Target="../tags/tag9.xml"/><Relationship Id="rId12" Type="http://schemas.openxmlformats.org/officeDocument/2006/relationships/image" Target="../media/image9.svg"/><Relationship Id="rId11" Type="http://schemas.openxmlformats.org/officeDocument/2006/relationships/image" Target="../media/image8.png"/><Relationship Id="rId10" Type="http://schemas.openxmlformats.org/officeDocument/2006/relationships/tags" Target="../tags/tag8.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3.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6" Type="http://schemas.openxmlformats.org/officeDocument/2006/relationships/notesSlide" Target="../notesSlides/notesSlide3.xml"/><Relationship Id="rId15" Type="http://schemas.openxmlformats.org/officeDocument/2006/relationships/slideLayout" Target="../slideLayouts/slideLayout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8.xml"/></Relationships>
</file>

<file path=ppt/slides/_rels/slide4.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image" Target="../media/image15.png"/><Relationship Id="rId3" Type="http://schemas.openxmlformats.org/officeDocument/2006/relationships/tags" Target="../tags/tag34.xml"/><Relationship Id="rId2" Type="http://schemas.openxmlformats.org/officeDocument/2006/relationships/tags" Target="../tags/tag33.xml"/><Relationship Id="rId11" Type="http://schemas.openxmlformats.org/officeDocument/2006/relationships/notesSlide" Target="../notesSlides/notesSlide4.xml"/><Relationship Id="rId10" Type="http://schemas.openxmlformats.org/officeDocument/2006/relationships/slideLayout" Target="../slideLayouts/slideLayout2.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2"/>
          <a:stretch>
            <a:fillRect/>
          </a:stretch>
        </p:blipFill>
        <p:spPr>
          <a:xfrm>
            <a:off x="2682240" y="7900670"/>
            <a:ext cx="1835150" cy="1349375"/>
          </a:xfrm>
          <a:prstGeom prst="rect">
            <a:avLst/>
          </a:prstGeom>
        </p:spPr>
      </p:pic>
      <p:pic>
        <p:nvPicPr>
          <p:cNvPr id="5" name="图片 4" descr="单口透明背景图"/>
          <p:cNvPicPr>
            <a:picLocks noChangeAspect="1"/>
          </p:cNvPicPr>
          <p:nvPr/>
        </p:nvPicPr>
        <p:blipFill>
          <a:blip r:embed="rId3"/>
          <a:stretch>
            <a:fillRect/>
          </a:stretch>
        </p:blipFill>
        <p:spPr>
          <a:xfrm>
            <a:off x="718185" y="486410"/>
            <a:ext cx="2599055" cy="3640455"/>
          </a:xfrm>
          <a:prstGeom prst="rect">
            <a:avLst/>
          </a:prstGeom>
        </p:spPr>
      </p:pic>
      <p:sp>
        <p:nvSpPr>
          <p:cNvPr id="9" name="object 9"/>
          <p:cNvSpPr txBox="1">
            <a:spLocks noGrp="1"/>
          </p:cNvSpPr>
          <p:nvPr>
            <p:ph type="title"/>
          </p:nvPr>
        </p:nvSpPr>
        <p:spPr>
          <a:xfrm>
            <a:off x="4048125" y="2016760"/>
            <a:ext cx="3127375" cy="751205"/>
          </a:xfrm>
          <a:prstGeom prst="rect">
            <a:avLst/>
          </a:prstGeom>
        </p:spPr>
        <p:txBody>
          <a:bodyPr vert="horz" wrap="square" lIns="0" tIns="12700" rIns="0" bIns="0" rtlCol="0">
            <a:spAutoFit/>
          </a:bodyPr>
          <a:lstStyle/>
          <a:p>
            <a:pPr marL="12700" algn="ctr">
              <a:lnSpc>
                <a:spcPct val="100000"/>
              </a:lnSpc>
              <a:spcBef>
                <a:spcPts val="100"/>
              </a:spcBef>
            </a:pPr>
            <a:r>
              <a:rPr lang="en-US" sz="2400" b="1" spc="-185" dirty="0" smtClean="0">
                <a:solidFill>
                  <a:srgbClr val="F79646"/>
                </a:solidFill>
                <a:latin typeface="Times New Roman" panose="02020603050405020304" charset="0"/>
                <a:cs typeface="Times New Roman" panose="02020603050405020304" charset="0"/>
              </a:rPr>
              <a:t>GPR2010/GPR2010-GW</a:t>
            </a:r>
            <a:br>
              <a:rPr lang="en-US" sz="2400" spc="-185" dirty="0" smtClean="0">
                <a:solidFill>
                  <a:srgbClr val="FF6900"/>
                </a:solidFill>
                <a:latin typeface="Times New Roman" panose="02020603050405020304" charset="0"/>
                <a:cs typeface="Times New Roman" panose="02020603050405020304" charset="0"/>
              </a:rPr>
            </a:br>
            <a:r>
              <a:rPr lang="en-US" sz="2000" b="1" dirty="0" smtClean="0">
                <a:solidFill>
                  <a:srgbClr val="1E91D0"/>
                </a:solidFill>
                <a:latin typeface="Times New Roman" panose="02020603050405020304" charset="0"/>
                <a:cs typeface="Times New Roman" panose="02020603050405020304" charset="0"/>
                <a:sym typeface="+mn-ea"/>
              </a:rPr>
              <a:t>1*XPON+</a:t>
            </a:r>
            <a:r>
              <a:rPr lang="en-US" sz="2000" b="1" dirty="0">
                <a:solidFill>
                  <a:srgbClr val="1E91D0"/>
                </a:solidFill>
                <a:latin typeface="Times New Roman" panose="02020603050405020304" charset="0"/>
                <a:cs typeface="Times New Roman" panose="02020603050405020304" charset="0"/>
                <a:sym typeface="+mn-ea"/>
              </a:rPr>
              <a:t>1*</a:t>
            </a:r>
            <a:r>
              <a:rPr sz="2000" b="1" dirty="0" smtClean="0">
                <a:solidFill>
                  <a:srgbClr val="1E91D0"/>
                </a:solidFill>
                <a:latin typeface="Times New Roman" panose="02020603050405020304" charset="0"/>
                <a:cs typeface="Times New Roman" panose="02020603050405020304" charset="0"/>
                <a:sym typeface="+mn-ea"/>
              </a:rPr>
              <a:t>GE</a:t>
            </a:r>
            <a:r>
              <a:rPr lang="en-US" sz="2000" b="1" dirty="0" smtClean="0">
                <a:solidFill>
                  <a:srgbClr val="1E91D0"/>
                </a:solidFill>
                <a:latin typeface="Times New Roman" panose="02020603050405020304" charset="0"/>
                <a:cs typeface="Times New Roman" panose="02020603050405020304" charset="0"/>
                <a:sym typeface="+mn-ea"/>
              </a:rPr>
              <a:t> </a:t>
            </a:r>
            <a:r>
              <a:rPr lang="en-US" sz="2400" dirty="0" smtClean="0">
                <a:solidFill>
                  <a:srgbClr val="414042"/>
                </a:solidFill>
                <a:latin typeface="Times New Roman" panose="02020603050405020304" charset="0"/>
                <a:cs typeface="Times New Roman" panose="02020603050405020304" charset="0"/>
                <a:sym typeface="+mn-ea"/>
              </a:rPr>
              <a:t>  </a:t>
            </a:r>
            <a:endParaRPr lang="en-US" sz="2400" spc="-185" dirty="0" smtClean="0">
              <a:solidFill>
                <a:srgbClr val="FF6900"/>
              </a:solidFill>
              <a:latin typeface="Times New Roman" panose="02020603050405020304" charset="0"/>
              <a:cs typeface="Times New Roman" panose="02020603050405020304" charset="0"/>
            </a:endParaRPr>
          </a:p>
        </p:txBody>
      </p:sp>
      <p:sp>
        <p:nvSpPr>
          <p:cNvPr id="11" name="object 5"/>
          <p:cNvSpPr txBox="1"/>
          <p:nvPr/>
        </p:nvSpPr>
        <p:spPr>
          <a:xfrm>
            <a:off x="325120" y="4131945"/>
            <a:ext cx="1554480" cy="224790"/>
          </a:xfrm>
          <a:prstGeom prst="rect">
            <a:avLst/>
          </a:prstGeom>
        </p:spPr>
        <p:txBody>
          <a:bodyPr vert="horz" wrap="square" lIns="0" tIns="84455" rIns="0" bIns="0" rtlCol="0">
            <a:noAutofit/>
          </a:bodyPr>
          <a:lstStyle/>
          <a:p>
            <a:pPr marL="20320" indent="0">
              <a:lnSpc>
                <a:spcPct val="70000"/>
              </a:lnSpc>
              <a:spcBef>
                <a:spcPts val="485"/>
              </a:spcBef>
              <a:buNone/>
              <a:tabLst>
                <a:tab pos="143510" algn="l"/>
              </a:tabLst>
            </a:pPr>
            <a:r>
              <a:rPr lang="en-US" sz="2000" b="1" spc="-75" dirty="0">
                <a:solidFill>
                  <a:srgbClr val="F79646"/>
                </a:solidFill>
                <a:latin typeface="Times New Roman" panose="02020603050405020304" charset="0"/>
                <a:cs typeface="Times New Roman" panose="02020603050405020304" charset="0"/>
                <a:sym typeface="+mn-ea"/>
              </a:rPr>
              <a:t>Key Features</a:t>
            </a:r>
            <a:endParaRPr lang="en-US" sz="2000" spc="15" dirty="0">
              <a:solidFill>
                <a:srgbClr val="F79646"/>
              </a:solidFill>
              <a:latin typeface="Times New Roman" panose="02020603050405020304" charset="0"/>
              <a:cs typeface="Times New Roman" panose="02020603050405020304" charset="0"/>
            </a:endParaRPr>
          </a:p>
          <a:p>
            <a:pPr marL="20320" indent="0">
              <a:lnSpc>
                <a:spcPct val="70000"/>
              </a:lnSpc>
              <a:spcBef>
                <a:spcPts val="485"/>
              </a:spcBef>
              <a:buNone/>
              <a:tabLst>
                <a:tab pos="143510" algn="l"/>
              </a:tabLst>
            </a:pPr>
            <a:endParaRPr lang="en-US" sz="2000" spc="15" dirty="0">
              <a:solidFill>
                <a:srgbClr val="F79646"/>
              </a:solidFill>
              <a:latin typeface="Times New Roman" panose="02020603050405020304" charset="0"/>
              <a:cs typeface="Times New Roman" panose="02020603050405020304" charset="0"/>
            </a:endParaRPr>
          </a:p>
        </p:txBody>
      </p:sp>
      <p:sp>
        <p:nvSpPr>
          <p:cNvPr id="32" name="object 8"/>
          <p:cNvSpPr txBox="1"/>
          <p:nvPr/>
        </p:nvSpPr>
        <p:spPr>
          <a:xfrm>
            <a:off x="325120" y="7326630"/>
            <a:ext cx="2125980" cy="385445"/>
          </a:xfrm>
          <a:prstGeom prst="rect">
            <a:avLst/>
          </a:prstGeom>
        </p:spPr>
        <p:txBody>
          <a:bodyPr vert="horz" wrap="square" lIns="0" tIns="78105" rIns="0" bIns="0" rtlCol="0">
            <a:spAutoFit/>
          </a:bodyPr>
          <a:lstStyle/>
          <a:p>
            <a:pPr marL="12700">
              <a:lnSpc>
                <a:spcPct val="100000"/>
              </a:lnSpc>
              <a:spcBef>
                <a:spcPts val="615"/>
              </a:spcBef>
            </a:pPr>
            <a:r>
              <a:rPr lang="en-US" sz="2000" b="1" spc="-55" dirty="0">
                <a:solidFill>
                  <a:srgbClr val="F79646"/>
                </a:solidFill>
                <a:latin typeface="Times New Roman" panose="02020603050405020304" charset="0"/>
                <a:cs typeface="Times New Roman" panose="02020603050405020304" charset="0"/>
                <a:sym typeface="+mn-ea"/>
              </a:rPr>
              <a:t>Product Application</a:t>
            </a:r>
            <a:endParaRPr lang="en-US" sz="2000" b="1" spc="-55" dirty="0">
              <a:solidFill>
                <a:srgbClr val="F79646"/>
              </a:solidFill>
              <a:latin typeface="Times New Roman" panose="02020603050405020304" charset="0"/>
              <a:cs typeface="Times New Roman" panose="02020603050405020304" charset="0"/>
              <a:sym typeface="+mn-ea"/>
            </a:endParaRPr>
          </a:p>
        </p:txBody>
      </p:sp>
      <p:sp>
        <p:nvSpPr>
          <p:cNvPr id="19" name="object 3"/>
          <p:cNvSpPr txBox="1"/>
          <p:nvPr/>
        </p:nvSpPr>
        <p:spPr>
          <a:xfrm>
            <a:off x="358140" y="6111559"/>
            <a:ext cx="6803390" cy="1129030"/>
          </a:xfrm>
          <a:prstGeom prst="rect">
            <a:avLst/>
          </a:prstGeom>
        </p:spPr>
        <p:txBody>
          <a:bodyPr vert="horz" wrap="square" lIns="0" tIns="79375" rIns="0" bIns="0" rtlCol="0">
            <a:spAutoFit/>
          </a:bodyPr>
          <a:p>
            <a:pPr marL="12700" algn="l">
              <a:lnSpc>
                <a:spcPct val="100000"/>
              </a:lnSpc>
              <a:spcBef>
                <a:spcPts val="625"/>
              </a:spcBef>
              <a:buClrTx/>
              <a:buSzTx/>
              <a:buFontTx/>
            </a:pPr>
            <a:r>
              <a:rPr lang="en-US" sz="900" dirty="0">
                <a:solidFill>
                  <a:srgbClr val="313130"/>
                </a:solidFill>
                <a:latin typeface="Times New Roman" panose="02020603050405020304" charset="0"/>
                <a:cs typeface="Times New Roman" panose="02020603050405020304" charset="0"/>
                <a:sym typeface="+mn-ea"/>
              </a:rPr>
              <a:t>GPR2010</a:t>
            </a:r>
            <a:r>
              <a:rPr sz="900" dirty="0">
                <a:solidFill>
                  <a:srgbClr val="313130"/>
                </a:solidFill>
                <a:latin typeface="Times New Roman" panose="02020603050405020304" charset="0"/>
                <a:cs typeface="Times New Roman" panose="02020603050405020304" charset="0"/>
                <a:sym typeface="+mn-ea"/>
              </a:rPr>
              <a:t> is a single gigabit port ONT with a bottom mounted fiber structure. It adopts an optimized bottom mounted fiber structure, effectively improving transmission performance and reducing fiber loss. At the same time, the ONT also supports single gigabit port access, which can meet various access needs. The exquisite craftsmanship and selected materials make this ONT look more beautiful and durable, providing stable communication services for home networks. This ONT is simple and easy to use, making it an ideal choice for home broadband networks.</a:t>
            </a:r>
            <a:endParaRPr sz="900" dirty="0">
              <a:solidFill>
                <a:srgbClr val="313130"/>
              </a:solidFill>
              <a:latin typeface="Times New Roman" panose="02020603050405020304" charset="0"/>
              <a:cs typeface="Times New Roman" panose="02020603050405020304" charset="0"/>
              <a:sym typeface="+mn-ea"/>
            </a:endParaRPr>
          </a:p>
          <a:p>
            <a:pPr marL="12700" algn="l">
              <a:lnSpc>
                <a:spcPct val="100000"/>
              </a:lnSpc>
              <a:spcBef>
                <a:spcPts val="625"/>
              </a:spcBef>
              <a:buClrTx/>
              <a:buSzTx/>
              <a:buFontTx/>
            </a:pPr>
            <a:r>
              <a:rPr sz="900" dirty="0">
                <a:solidFill>
                  <a:srgbClr val="313130"/>
                </a:solidFill>
                <a:latin typeface="Times New Roman" panose="02020603050405020304" charset="0"/>
                <a:cs typeface="Times New Roman" panose="02020603050405020304" charset="0"/>
                <a:sym typeface="+mn-ea"/>
              </a:rPr>
              <a:t>This ONT has high reliability and can be applied in a wide range of temperature environments; And it has a powerful firewall function, which is easy to manage and maintain. It can provide QoS guarantee for different services. This ONT complies with a series of international technical standards such as IEEE802.3ah and ITU-T G.984.</a:t>
            </a:r>
            <a:endParaRPr sz="900" dirty="0">
              <a:solidFill>
                <a:srgbClr val="313130"/>
              </a:solidFill>
              <a:latin typeface="Times New Roman" panose="02020603050405020304" charset="0"/>
              <a:cs typeface="Times New Roman" panose="02020603050405020304" charset="0"/>
              <a:sym typeface="+mn-ea"/>
            </a:endParaRPr>
          </a:p>
        </p:txBody>
      </p:sp>
      <p:sp>
        <p:nvSpPr>
          <p:cNvPr id="2" name="文本框 1"/>
          <p:cNvSpPr txBox="1"/>
          <p:nvPr>
            <p:custDataLst>
              <p:tags r:id="rId4"/>
            </p:custDataLst>
          </p:nvPr>
        </p:nvSpPr>
        <p:spPr>
          <a:xfrm>
            <a:off x="274955" y="4581525"/>
            <a:ext cx="2399665" cy="922020"/>
          </a:xfrm>
          <a:prstGeom prst="rect">
            <a:avLst/>
          </a:prstGeom>
          <a:noFill/>
        </p:spPr>
        <p:txBody>
          <a:bodyPr wrap="square" rtlCol="0" anchor="t">
            <a:spAutoFit/>
          </a:bodyPr>
          <a:p>
            <a:pPr algn="l"/>
            <a:r>
              <a:rPr lang="en-US" sz="900" spc="15" dirty="0">
                <a:latin typeface="Times New Roman" panose="02020603050405020304" charset="0"/>
                <a:ea typeface="微软雅黑" panose="020B0503020204020204" charset="-122"/>
                <a:cs typeface="Times New Roman" panose="02020603050405020304" charset="0"/>
                <a:sym typeface="+mn-ea"/>
              </a:rPr>
              <a:t>★</a:t>
            </a:r>
            <a:r>
              <a:rPr lang="en-US" altLang="zh-CN" sz="900">
                <a:latin typeface="Times New Roman" panose="02020603050405020304" charset="0"/>
                <a:cs typeface="Times New Roman" panose="02020603050405020304" charset="0"/>
                <a:sym typeface="+mn-ea"/>
              </a:rPr>
              <a:t>XPON </a:t>
            </a:r>
            <a:r>
              <a:rPr lang="en-US" sz="900" dirty="0">
                <a:solidFill>
                  <a:srgbClr val="313130"/>
                </a:solidFill>
                <a:latin typeface="Times New Roman" panose="02020603050405020304" charset="0"/>
                <a:cs typeface="Times New Roman" panose="02020603050405020304" charset="0"/>
                <a:sym typeface="+mn-ea"/>
              </a:rPr>
              <a:t>EPON/GPON Auto-Negotiation</a:t>
            </a:r>
            <a:endParaRPr lang="en-US" sz="900" dirty="0">
              <a:solidFill>
                <a:srgbClr val="313130"/>
              </a:solidFill>
              <a:latin typeface="Times New Roman" panose="02020603050405020304" charset="0"/>
              <a:cs typeface="Times New Roman" panose="02020603050405020304" charset="0"/>
              <a:sym typeface="+mn-ea"/>
            </a:endParaRPr>
          </a:p>
          <a:p>
            <a:pPr algn="l"/>
            <a:r>
              <a:rPr lang="en-US" sz="900" spc="15" dirty="0">
                <a:latin typeface="Times New Roman" panose="02020603050405020304" charset="0"/>
                <a:ea typeface="微软雅黑" panose="020B0503020204020204" charset="-122"/>
                <a:cs typeface="Times New Roman" panose="02020603050405020304" charset="0"/>
                <a:sym typeface="+mn-ea"/>
              </a:rPr>
              <a:t>★</a:t>
            </a:r>
            <a:r>
              <a:rPr lang="zh-CN" altLang="en-US" sz="900">
                <a:latin typeface="Times New Roman" panose="02020603050405020304" charset="0"/>
                <a:cs typeface="Times New Roman" panose="02020603050405020304" charset="0"/>
                <a:sym typeface="+mn-ea"/>
              </a:rPr>
              <a:t>Powerful </a:t>
            </a:r>
            <a:r>
              <a:rPr lang="en-US" altLang="zh-CN" sz="900">
                <a:latin typeface="Times New Roman" panose="02020603050405020304" charset="0"/>
                <a:cs typeface="Times New Roman" panose="02020603050405020304" charset="0"/>
                <a:sym typeface="+mn-ea"/>
              </a:rPr>
              <a:t>F</a:t>
            </a:r>
            <a:r>
              <a:rPr lang="zh-CN" altLang="en-US" sz="900">
                <a:latin typeface="Times New Roman" panose="02020603050405020304" charset="0"/>
                <a:cs typeface="Times New Roman" panose="02020603050405020304" charset="0"/>
                <a:sym typeface="+mn-ea"/>
              </a:rPr>
              <a:t>irewall</a:t>
            </a:r>
            <a:endParaRPr lang="en-US" sz="900" dirty="0">
              <a:solidFill>
                <a:srgbClr val="313130"/>
              </a:solidFill>
              <a:latin typeface="Times New Roman" panose="02020603050405020304" charset="0"/>
              <a:cs typeface="Times New Roman" panose="02020603050405020304" charset="0"/>
              <a:sym typeface="+mn-ea"/>
            </a:endParaRPr>
          </a:p>
          <a:p>
            <a:pPr algn="l"/>
            <a:r>
              <a:rPr lang="en-US" sz="900" spc="15" dirty="0">
                <a:latin typeface="Times New Roman" panose="02020603050405020304" charset="0"/>
                <a:ea typeface="微软雅黑" panose="020B0503020204020204" charset="-122"/>
                <a:cs typeface="Times New Roman" panose="02020603050405020304" charset="0"/>
                <a:sym typeface="+mn-ea"/>
              </a:rPr>
              <a:t>★Easy Installation</a:t>
            </a:r>
            <a:endParaRPr lang="en-US" sz="900" spc="15" dirty="0">
              <a:latin typeface="Times New Roman" panose="02020603050405020304" charset="0"/>
              <a:ea typeface="微软雅黑" panose="020B0503020204020204" charset="-122"/>
              <a:cs typeface="Times New Roman" panose="02020603050405020304" charset="0"/>
              <a:sym typeface="+mn-ea"/>
            </a:endParaRPr>
          </a:p>
          <a:p>
            <a:pPr algn="l"/>
            <a:r>
              <a:rPr lang="en-US" sz="900" spc="15" dirty="0">
                <a:latin typeface="Times New Roman" panose="02020603050405020304" charset="0"/>
                <a:ea typeface="微软雅黑" panose="020B0503020204020204" charset="-122"/>
                <a:cs typeface="Times New Roman" panose="02020603050405020304" charset="0"/>
                <a:sym typeface="+mn-ea"/>
              </a:rPr>
              <a:t>★Easy Using</a:t>
            </a:r>
            <a:endParaRPr lang="en-US" sz="900" spc="15" dirty="0">
              <a:latin typeface="Times New Roman" panose="02020603050405020304" charset="0"/>
              <a:ea typeface="微软雅黑" panose="020B0503020204020204" charset="-122"/>
              <a:cs typeface="Times New Roman" panose="02020603050405020304" charset="0"/>
              <a:sym typeface="+mn-ea"/>
            </a:endParaRPr>
          </a:p>
          <a:p>
            <a:pPr algn="l"/>
            <a:r>
              <a:rPr lang="en-US" sz="900" spc="15" dirty="0">
                <a:latin typeface="Times New Roman" panose="02020603050405020304" charset="0"/>
                <a:ea typeface="微软雅黑" panose="020B0503020204020204" charset="-122"/>
                <a:cs typeface="Times New Roman" panose="02020603050405020304" charset="0"/>
                <a:sym typeface="+mn-ea"/>
              </a:rPr>
              <a:t>★Small&amp;Low Cost</a:t>
            </a:r>
            <a:endParaRPr lang="en-US" sz="900" dirty="0">
              <a:solidFill>
                <a:srgbClr val="313130"/>
              </a:solidFill>
              <a:latin typeface="Times New Roman" panose="02020603050405020304" charset="0"/>
              <a:cs typeface="Times New Roman" panose="02020603050405020304" charset="0"/>
              <a:sym typeface="+mn-ea"/>
            </a:endParaRPr>
          </a:p>
          <a:p>
            <a:pPr algn="l"/>
            <a:endParaRPr lang="en-US" sz="900" dirty="0">
              <a:solidFill>
                <a:srgbClr val="313130"/>
              </a:solidFill>
              <a:latin typeface="Times New Roman" panose="02020603050405020304" charset="0"/>
              <a:cs typeface="Times New Roman" panose="02020603050405020304" charset="0"/>
              <a:sym typeface="+mn-ea"/>
            </a:endParaRPr>
          </a:p>
        </p:txBody>
      </p:sp>
      <p:grpSp>
        <p:nvGrpSpPr>
          <p:cNvPr id="17" name="组合 16"/>
          <p:cNvGrpSpPr/>
          <p:nvPr/>
        </p:nvGrpSpPr>
        <p:grpSpPr>
          <a:xfrm>
            <a:off x="988060" y="7530465"/>
            <a:ext cx="5673090" cy="1962150"/>
            <a:chOff x="1556" y="11859"/>
            <a:chExt cx="8934" cy="3090"/>
          </a:xfrm>
        </p:grpSpPr>
        <p:grpSp>
          <p:nvGrpSpPr>
            <p:cNvPr id="67" name="组合 66"/>
            <p:cNvGrpSpPr/>
            <p:nvPr/>
          </p:nvGrpSpPr>
          <p:grpSpPr>
            <a:xfrm>
              <a:off x="1556" y="11859"/>
              <a:ext cx="8934" cy="3090"/>
              <a:chOff x="771" y="11860"/>
              <a:chExt cx="8934" cy="3090"/>
            </a:xfrm>
          </p:grpSpPr>
          <p:sp>
            <p:nvSpPr>
              <p:cNvPr id="48" name="Line 129"/>
              <p:cNvSpPr>
                <a:spLocks noChangeShapeType="1"/>
              </p:cNvSpPr>
              <p:nvPr/>
            </p:nvSpPr>
            <p:spPr bwMode="auto">
              <a:xfrm flipH="1">
                <a:off x="4958" y="13877"/>
                <a:ext cx="1077" cy="1"/>
              </a:xfrm>
              <a:prstGeom prst="line">
                <a:avLst/>
              </a:prstGeom>
              <a:noFill/>
              <a:ln w="9525" cap="flat" cmpd="sng" algn="ctr">
                <a:solidFill>
                  <a:srgbClr val="4F81BD">
                    <a:shade val="95000"/>
                    <a:satMod val="105000"/>
                  </a:srgbClr>
                </a:solidFill>
                <a:prstDash val="solid"/>
              </a:ln>
              <a:effectLst/>
            </p:spPr>
            <p:txBody>
              <a:bodyPr lIns="42190" tIns="21095" rIns="42190" bIns="21095"/>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65" name="文本框 64"/>
              <p:cNvSpPr txBox="1"/>
              <p:nvPr/>
            </p:nvSpPr>
            <p:spPr>
              <a:xfrm>
                <a:off x="771" y="13992"/>
                <a:ext cx="1162" cy="386"/>
              </a:xfrm>
              <a:prstGeom prst="rect">
                <a:avLst/>
              </a:prstGeom>
              <a:noFill/>
            </p:spPr>
            <p:txBody>
              <a:bodyPr wrap="square" rtlCol="0">
                <a:spAutoFit/>
              </a:bodyPr>
              <a:p>
                <a:r>
                  <a:rPr lang="en-US" altLang="zh-CN" sz="1000" dirty="0">
                    <a:solidFill>
                      <a:schemeClr val="tx1">
                        <a:lumMod val="50000"/>
                        <a:lumOff val="50000"/>
                      </a:schemeClr>
                    </a:solidFill>
                    <a:latin typeface="Times New Roman" panose="02020603050405020304" charset="0"/>
                    <a:cs typeface="Times New Roman" panose="02020603050405020304" charset="0"/>
                  </a:rPr>
                  <a:t>OLT</a:t>
                </a:r>
                <a:endParaRPr lang="en-US" altLang="zh-CN" sz="1000" dirty="0">
                  <a:solidFill>
                    <a:schemeClr val="tx1">
                      <a:lumMod val="50000"/>
                      <a:lumOff val="50000"/>
                    </a:schemeClr>
                  </a:solidFill>
                  <a:latin typeface="Times New Roman" panose="02020603050405020304" charset="0"/>
                  <a:cs typeface="Times New Roman" panose="02020603050405020304" charset="0"/>
                </a:endParaRPr>
              </a:p>
            </p:txBody>
          </p:sp>
          <p:sp>
            <p:nvSpPr>
              <p:cNvPr id="34" name="Freeform 131"/>
              <p:cNvSpPr/>
              <p:nvPr/>
            </p:nvSpPr>
            <p:spPr bwMode="auto">
              <a:xfrm rot="2175531" flipH="1">
                <a:off x="6757" y="12829"/>
                <a:ext cx="315" cy="815"/>
              </a:xfrm>
              <a:custGeom>
                <a:avLst/>
                <a:gdLst/>
                <a:ahLst/>
                <a:cxnLst>
                  <a:cxn ang="0">
                    <a:pos x="404" y="771"/>
                  </a:cxn>
                  <a:cxn ang="0">
                    <a:pos x="87" y="0"/>
                  </a:cxn>
                  <a:cxn ang="0">
                    <a:pos x="224" y="574"/>
                  </a:cxn>
                  <a:cxn ang="0">
                    <a:pos x="0" y="466"/>
                  </a:cxn>
                  <a:cxn ang="0">
                    <a:pos x="301" y="1294"/>
                  </a:cxn>
                  <a:cxn ang="0">
                    <a:pos x="155" y="686"/>
                  </a:cxn>
                  <a:cxn ang="0">
                    <a:pos x="404" y="771"/>
                  </a:cxn>
                </a:cxnLst>
                <a:rect l="0" t="0" r="r" b="b"/>
                <a:pathLst>
                  <a:path w="404" h="1294">
                    <a:moveTo>
                      <a:pt x="404" y="771"/>
                    </a:moveTo>
                    <a:lnTo>
                      <a:pt x="87" y="0"/>
                    </a:lnTo>
                    <a:lnTo>
                      <a:pt x="224" y="574"/>
                    </a:lnTo>
                    <a:lnTo>
                      <a:pt x="0" y="466"/>
                    </a:lnTo>
                    <a:lnTo>
                      <a:pt x="301" y="1294"/>
                    </a:lnTo>
                    <a:lnTo>
                      <a:pt x="155" y="686"/>
                    </a:lnTo>
                    <a:lnTo>
                      <a:pt x="404" y="771"/>
                    </a:lnTo>
                    <a:close/>
                  </a:path>
                </a:pathLst>
              </a:custGeom>
              <a:noFill/>
              <a:ln w="9525">
                <a:solidFill>
                  <a:sysClr val="windowText" lastClr="000000"/>
                </a:solidFill>
                <a:round/>
              </a:ln>
              <a:effectLst/>
            </p:spPr>
            <p:txBody>
              <a:bodyPr wrap="none" lIns="42190" tIns="21095" rIns="42190" bIns="21095" anchor="ct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prstClr val="black"/>
                  </a:solidFill>
                  <a:effectLst/>
                  <a:uLnTx/>
                  <a:uFillTx/>
                  <a:latin typeface="Times New Roman" panose="02020603050405020304" charset="0"/>
                  <a:ea typeface="微软雅黑" panose="020B0503020204020204" charset="-122"/>
                  <a:cs typeface="Times New Roman" panose="02020603050405020304" charset="0"/>
                </a:endParaRPr>
              </a:p>
            </p:txBody>
          </p:sp>
          <p:sp>
            <p:nvSpPr>
              <p:cNvPr id="36" name="Line 129"/>
              <p:cNvSpPr>
                <a:spLocks noChangeShapeType="1"/>
              </p:cNvSpPr>
              <p:nvPr/>
            </p:nvSpPr>
            <p:spPr bwMode="auto">
              <a:xfrm flipH="1">
                <a:off x="6603" y="13540"/>
                <a:ext cx="1004" cy="284"/>
              </a:xfrm>
              <a:prstGeom prst="line">
                <a:avLst/>
              </a:prstGeom>
              <a:noFill/>
              <a:ln w="9525" cap="flat" cmpd="sng" algn="ctr">
                <a:solidFill>
                  <a:srgbClr val="4F81BD">
                    <a:shade val="95000"/>
                    <a:satMod val="105000"/>
                  </a:srgbClr>
                </a:solidFill>
                <a:prstDash val="solid"/>
              </a:ln>
              <a:effectLst/>
            </p:spPr>
            <p:txBody>
              <a:bodyPr lIns="42190" tIns="21095" rIns="42190" bIns="21095"/>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42" name="文本框 41"/>
              <p:cNvSpPr txBox="1"/>
              <p:nvPr/>
            </p:nvSpPr>
            <p:spPr>
              <a:xfrm flipH="1">
                <a:off x="7810" y="12544"/>
                <a:ext cx="1895" cy="386"/>
              </a:xfrm>
              <a:prstGeom prst="rect">
                <a:avLst/>
              </a:prstGeom>
              <a:noFill/>
            </p:spPr>
            <p:txBody>
              <a:bodyPr wrap="square" rtlCol="0">
                <a:spAutoFit/>
              </a:bodyPr>
              <a:p>
                <a:r>
                  <a:rPr lang="en-US" altLang="zh-CN" sz="1000">
                    <a:solidFill>
                      <a:srgbClr val="808080"/>
                    </a:solidFill>
                    <a:latin typeface="Times New Roman" panose="02020603050405020304" charset="0"/>
                    <a:cs typeface="Times New Roman" panose="02020603050405020304" charset="0"/>
                    <a:sym typeface="+mn-ea"/>
                  </a:rPr>
                  <a:t>   WiFi Equipment</a:t>
                </a:r>
                <a:endParaRPr lang="en-US" altLang="zh-CN" sz="1000">
                  <a:solidFill>
                    <a:srgbClr val="808080"/>
                  </a:solidFill>
                  <a:latin typeface="Times New Roman" panose="02020603050405020304" charset="0"/>
                  <a:cs typeface="Times New Roman" panose="02020603050405020304" charset="0"/>
                  <a:sym typeface="+mn-ea"/>
                </a:endParaRPr>
              </a:p>
            </p:txBody>
          </p:sp>
          <p:sp>
            <p:nvSpPr>
              <p:cNvPr id="25" name="文本框 24"/>
              <p:cNvSpPr txBox="1"/>
              <p:nvPr/>
            </p:nvSpPr>
            <p:spPr>
              <a:xfrm flipH="1">
                <a:off x="5737" y="14019"/>
                <a:ext cx="1214" cy="386"/>
              </a:xfrm>
              <a:prstGeom prst="rect">
                <a:avLst/>
              </a:prstGeom>
              <a:noFill/>
            </p:spPr>
            <p:txBody>
              <a:bodyPr wrap="square" lIns="36195" rIns="36195" rtlCol="0">
                <a:spAutoFit/>
              </a:bodyPr>
              <a:p>
                <a:pPr algn="ctr"/>
                <a:r>
                  <a:rPr lang="en-US" altLang="zh-CN" sz="1000">
                    <a:solidFill>
                      <a:srgbClr val="808080"/>
                    </a:solidFill>
                    <a:latin typeface="Times New Roman" panose="02020603050405020304" charset="0"/>
                    <a:cs typeface="Times New Roman" panose="02020603050405020304" charset="0"/>
                    <a:sym typeface="+mn-ea"/>
                  </a:rPr>
                  <a:t>WIFI Router</a:t>
                </a:r>
                <a:endParaRPr lang="en-US" altLang="zh-CN" sz="1000">
                  <a:solidFill>
                    <a:srgbClr val="808080"/>
                  </a:solidFill>
                  <a:latin typeface="Times New Roman" panose="02020603050405020304" charset="0"/>
                  <a:cs typeface="Times New Roman" panose="02020603050405020304" charset="0"/>
                  <a:sym typeface="+mn-ea"/>
                </a:endParaRPr>
              </a:p>
            </p:txBody>
          </p:sp>
          <p:sp>
            <p:nvSpPr>
              <p:cNvPr id="44" name="文本框 43"/>
              <p:cNvSpPr txBox="1"/>
              <p:nvPr/>
            </p:nvSpPr>
            <p:spPr>
              <a:xfrm flipH="1">
                <a:off x="8359" y="13351"/>
                <a:ext cx="1335" cy="386"/>
              </a:xfrm>
              <a:prstGeom prst="rect">
                <a:avLst/>
              </a:prstGeom>
              <a:noFill/>
            </p:spPr>
            <p:txBody>
              <a:bodyPr wrap="square" rtlCol="0">
                <a:spAutoFit/>
              </a:bodyPr>
              <a:p>
                <a:r>
                  <a:rPr lang="en-US" altLang="zh-CN" sz="1000">
                    <a:solidFill>
                      <a:srgbClr val="808080"/>
                    </a:solidFill>
                    <a:latin typeface="Times New Roman" panose="02020603050405020304" charset="0"/>
                    <a:cs typeface="Times New Roman" panose="02020603050405020304" charset="0"/>
                    <a:sym typeface="+mn-ea"/>
                  </a:rPr>
                  <a:t>Cable Video</a:t>
                </a:r>
                <a:endParaRPr lang="en-US" altLang="zh-CN" sz="1000">
                  <a:solidFill>
                    <a:srgbClr val="808080"/>
                  </a:solidFill>
                  <a:latin typeface="Times New Roman" panose="02020603050405020304" charset="0"/>
                  <a:cs typeface="Times New Roman" panose="02020603050405020304" charset="0"/>
                  <a:sym typeface="+mn-ea"/>
                </a:endParaRPr>
              </a:p>
            </p:txBody>
          </p:sp>
          <p:sp>
            <p:nvSpPr>
              <p:cNvPr id="46" name="文本框 45"/>
              <p:cNvSpPr txBox="1"/>
              <p:nvPr/>
            </p:nvSpPr>
            <p:spPr>
              <a:xfrm flipH="1">
                <a:off x="8528" y="14114"/>
                <a:ext cx="1143" cy="386"/>
              </a:xfrm>
              <a:prstGeom prst="rect">
                <a:avLst/>
              </a:prstGeom>
              <a:noFill/>
            </p:spPr>
            <p:txBody>
              <a:bodyPr wrap="square" rtlCol="0">
                <a:spAutoFit/>
              </a:bodyPr>
              <a:p>
                <a:r>
                  <a:rPr lang="en-US" altLang="zh-CN" sz="1000">
                    <a:solidFill>
                      <a:srgbClr val="808080"/>
                    </a:solidFill>
                    <a:latin typeface="Times New Roman" panose="02020603050405020304" charset="0"/>
                    <a:cs typeface="Times New Roman" panose="02020603050405020304" charset="0"/>
                    <a:sym typeface="+mn-ea"/>
                  </a:rPr>
                  <a:t>C</a:t>
                </a:r>
                <a:r>
                  <a:rPr lang="zh-CN" altLang="en-US" sz="1000">
                    <a:solidFill>
                      <a:srgbClr val="808080"/>
                    </a:solidFill>
                    <a:latin typeface="Times New Roman" panose="02020603050405020304" charset="0"/>
                    <a:cs typeface="Times New Roman" panose="02020603050405020304" charset="0"/>
                    <a:sym typeface="+mn-ea"/>
                  </a:rPr>
                  <a:t>omputer</a:t>
                </a:r>
                <a:endParaRPr lang="zh-CN" altLang="en-US" sz="1000">
                  <a:solidFill>
                    <a:srgbClr val="808080"/>
                  </a:solidFill>
                  <a:latin typeface="Times New Roman" panose="02020603050405020304" charset="0"/>
                  <a:cs typeface="Times New Roman" panose="02020603050405020304" charset="0"/>
                  <a:sym typeface="+mn-ea"/>
                </a:endParaRPr>
              </a:p>
            </p:txBody>
          </p:sp>
          <p:sp>
            <p:nvSpPr>
              <p:cNvPr id="27" name="Line 129"/>
              <p:cNvSpPr>
                <a:spLocks noChangeShapeType="1"/>
              </p:cNvSpPr>
              <p:nvPr/>
            </p:nvSpPr>
            <p:spPr bwMode="auto">
              <a:xfrm flipH="1" flipV="1">
                <a:off x="6602" y="13947"/>
                <a:ext cx="1100" cy="352"/>
              </a:xfrm>
              <a:prstGeom prst="line">
                <a:avLst/>
              </a:prstGeom>
              <a:noFill/>
              <a:ln w="9525" cap="flat" cmpd="sng" algn="ctr">
                <a:solidFill>
                  <a:srgbClr val="4F81BD">
                    <a:shade val="95000"/>
                    <a:satMod val="105000"/>
                  </a:srgbClr>
                </a:solidFill>
                <a:prstDash val="solid"/>
              </a:ln>
              <a:effectLst/>
            </p:spPr>
            <p:txBody>
              <a:bodyPr lIns="42190" tIns="21095" rIns="42190" bIns="21095"/>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28" name="文本框 27"/>
              <p:cNvSpPr txBox="1"/>
              <p:nvPr/>
            </p:nvSpPr>
            <p:spPr>
              <a:xfrm flipH="1">
                <a:off x="3322" y="14546"/>
                <a:ext cx="2600" cy="404"/>
              </a:xfrm>
              <a:prstGeom prst="rect">
                <a:avLst/>
              </a:prstGeom>
              <a:noFill/>
            </p:spPr>
            <p:txBody>
              <a:bodyPr wrap="square" lIns="36195" tIns="36195" rIns="36195" bIns="36195" rtlCol="0">
                <a:spAutoFit/>
              </a:bodyPr>
              <a:p>
                <a:pPr algn="ctr"/>
                <a:r>
                  <a:rPr lang="en-US" altLang="zh-CN" sz="1200">
                    <a:solidFill>
                      <a:srgbClr val="F79646"/>
                    </a:solidFill>
                    <a:latin typeface="Times New Roman" panose="02020603050405020304" charset="0"/>
                    <a:cs typeface="Times New Roman" panose="02020603050405020304" charset="0"/>
                    <a:sym typeface="+mn-ea"/>
                  </a:rPr>
                  <a:t>GPR2010/GPR2010-GW</a:t>
                </a:r>
                <a:endParaRPr lang="en-US" altLang="zh-CN" sz="1200">
                  <a:solidFill>
                    <a:srgbClr val="F79646"/>
                  </a:solidFill>
                  <a:latin typeface="Times New Roman" panose="02020603050405020304" charset="0"/>
                  <a:cs typeface="Times New Roman" panose="02020603050405020304" charset="0"/>
                  <a:sym typeface="+mn-ea"/>
                </a:endParaRPr>
              </a:p>
            </p:txBody>
          </p:sp>
          <p:grpSp>
            <p:nvGrpSpPr>
              <p:cNvPr id="50" name="组合 49"/>
              <p:cNvGrpSpPr/>
              <p:nvPr/>
            </p:nvGrpSpPr>
            <p:grpSpPr>
              <a:xfrm flipH="1">
                <a:off x="961" y="12676"/>
                <a:ext cx="2999" cy="2210"/>
                <a:chOff x="7495" y="12672"/>
                <a:chExt cx="3137" cy="2210"/>
              </a:xfrm>
            </p:grpSpPr>
            <p:pic>
              <p:nvPicPr>
                <p:cNvPr id="51" name="图片 50"/>
                <p:cNvPicPr>
                  <a:picLocks noChangeAspect="1"/>
                </p:cNvPicPr>
                <p:nvPr/>
              </p:nvPicPr>
              <p:blipFill>
                <a:blip r:embed="rId5" cstate="screen"/>
                <a:stretch>
                  <a:fillRect/>
                </a:stretch>
              </p:blipFill>
              <p:spPr>
                <a:xfrm>
                  <a:off x="9563" y="13854"/>
                  <a:ext cx="552" cy="595"/>
                </a:xfrm>
                <a:prstGeom prst="rect">
                  <a:avLst/>
                </a:prstGeom>
              </p:spPr>
            </p:pic>
            <p:cxnSp>
              <p:nvCxnSpPr>
                <p:cNvPr id="55" name="直接连接符 54"/>
                <p:cNvCxnSpPr/>
                <p:nvPr/>
              </p:nvCxnSpPr>
              <p:spPr bwMode="auto">
                <a:xfrm flipH="1" flipV="1">
                  <a:off x="7495" y="14299"/>
                  <a:ext cx="2070" cy="16"/>
                </a:xfrm>
                <a:prstGeom prst="line">
                  <a:avLst/>
                </a:prstGeom>
                <a:noFill/>
                <a:ln w="12700" cap="flat" cmpd="sng" algn="ctr">
                  <a:solidFill>
                    <a:srgbClr val="FF6900"/>
                  </a:solidFill>
                  <a:prstDash val="solid"/>
                  <a:round/>
                  <a:headEnd type="none" w="med" len="med"/>
                  <a:tailEnd type="none" w="med" len="med"/>
                </a:ln>
                <a:effectLst/>
              </p:spPr>
            </p:cxnSp>
            <p:sp>
              <p:nvSpPr>
                <p:cNvPr id="56" name="文本框 55"/>
                <p:cNvSpPr txBox="1"/>
                <p:nvPr/>
              </p:nvSpPr>
              <p:spPr>
                <a:xfrm>
                  <a:off x="8267" y="14496"/>
                  <a:ext cx="843" cy="386"/>
                </a:xfrm>
                <a:prstGeom prst="rect">
                  <a:avLst/>
                </a:prstGeom>
                <a:noFill/>
              </p:spPr>
              <p:txBody>
                <a:bodyPr wrap="square" rtlCol="0">
                  <a:spAutoFit/>
                </a:bodyPr>
                <a:p>
                  <a:r>
                    <a:rPr lang="en-US" altLang="zh-CN" sz="1000" dirty="0">
                      <a:solidFill>
                        <a:srgbClr val="808080"/>
                      </a:solidFill>
                      <a:latin typeface="Times New Roman" panose="02020603050405020304" charset="0"/>
                      <a:cs typeface="Times New Roman" panose="02020603050405020304" charset="0"/>
                      <a:sym typeface="+mn-ea"/>
                    </a:rPr>
                    <a:t>ODN</a:t>
                  </a:r>
                  <a:endParaRPr lang="en-US" altLang="zh-CN" sz="1000" dirty="0">
                    <a:solidFill>
                      <a:srgbClr val="808080"/>
                    </a:solidFill>
                    <a:latin typeface="Times New Roman" panose="02020603050405020304" charset="0"/>
                    <a:cs typeface="Times New Roman" panose="02020603050405020304" charset="0"/>
                    <a:sym typeface="+mn-ea"/>
                  </a:endParaRPr>
                </a:p>
              </p:txBody>
            </p:sp>
            <p:grpSp>
              <p:nvGrpSpPr>
                <p:cNvPr id="57" name="组合 251"/>
                <p:cNvGrpSpPr/>
                <p:nvPr/>
              </p:nvGrpSpPr>
              <p:grpSpPr bwMode="auto">
                <a:xfrm rot="0">
                  <a:off x="9111" y="12672"/>
                  <a:ext cx="1521" cy="930"/>
                  <a:chOff x="1240776" y="1956725"/>
                  <a:chExt cx="896599" cy="422048"/>
                </a:xfrm>
              </p:grpSpPr>
              <p:grpSp>
                <p:nvGrpSpPr>
                  <p:cNvPr id="58" name="Group 203"/>
                  <p:cNvGrpSpPr/>
                  <p:nvPr/>
                </p:nvGrpSpPr>
                <p:grpSpPr bwMode="auto">
                  <a:xfrm>
                    <a:off x="1240776" y="1956725"/>
                    <a:ext cx="896599" cy="422048"/>
                    <a:chOff x="1196" y="371"/>
                    <a:chExt cx="783" cy="592"/>
                  </a:xfrm>
                </p:grpSpPr>
                <p:sp>
                  <p:nvSpPr>
                    <p:cNvPr id="59" name="Freeform 204"/>
                    <p:cNvSpPr>
                      <a:spLocks noEditPoints="1"/>
                    </p:cNvSpPr>
                    <p:nvPr/>
                  </p:nvSpPr>
                  <p:spPr bwMode="auto">
                    <a:xfrm>
                      <a:off x="1196" y="371"/>
                      <a:ext cx="704" cy="489"/>
                    </a:xfrm>
                    <a:custGeom>
                      <a:avLst/>
                      <a:gdLst>
                        <a:gd name="T0" fmla="*/ 895 w 390"/>
                        <a:gd name="T1" fmla="*/ 153 h 317"/>
                        <a:gd name="T2" fmla="*/ 525 w 390"/>
                        <a:gd name="T3" fmla="*/ 93 h 317"/>
                        <a:gd name="T4" fmla="*/ 280 w 390"/>
                        <a:gd name="T5" fmla="*/ 253 h 317"/>
                        <a:gd name="T6" fmla="*/ 361 w 390"/>
                        <a:gd name="T7" fmla="*/ 508 h 317"/>
                        <a:gd name="T8" fmla="*/ 713 w 390"/>
                        <a:gd name="T9" fmla="*/ 575 h 317"/>
                        <a:gd name="T10" fmla="*/ 1000 w 390"/>
                        <a:gd name="T11" fmla="*/ 398 h 317"/>
                        <a:gd name="T12" fmla="*/ 895 w 390"/>
                        <a:gd name="T13" fmla="*/ 153 h 317"/>
                        <a:gd name="T14" fmla="*/ 939 w 390"/>
                        <a:gd name="T15" fmla="*/ 376 h 317"/>
                        <a:gd name="T16" fmla="*/ 681 w 390"/>
                        <a:gd name="T17" fmla="*/ 540 h 317"/>
                        <a:gd name="T18" fmla="*/ 361 w 390"/>
                        <a:gd name="T19" fmla="*/ 477 h 317"/>
                        <a:gd name="T20" fmla="*/ 292 w 390"/>
                        <a:gd name="T21" fmla="*/ 247 h 317"/>
                        <a:gd name="T22" fmla="*/ 511 w 390"/>
                        <a:gd name="T23" fmla="*/ 105 h 317"/>
                        <a:gd name="T24" fmla="*/ 850 w 390"/>
                        <a:gd name="T25" fmla="*/ 159 h 317"/>
                        <a:gd name="T26" fmla="*/ 939 w 390"/>
                        <a:gd name="T27" fmla="*/ 376 h 3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0" h="317">
                          <a:moveTo>
                            <a:pt x="275" y="64"/>
                          </a:moveTo>
                          <a:cubicBezTo>
                            <a:pt x="252" y="0"/>
                            <a:pt x="213" y="12"/>
                            <a:pt x="161" y="39"/>
                          </a:cubicBezTo>
                          <a:cubicBezTo>
                            <a:pt x="65" y="33"/>
                            <a:pt x="86" y="106"/>
                            <a:pt x="86" y="106"/>
                          </a:cubicBezTo>
                          <a:cubicBezTo>
                            <a:pt x="0" y="190"/>
                            <a:pt x="111" y="213"/>
                            <a:pt x="111" y="213"/>
                          </a:cubicBezTo>
                          <a:cubicBezTo>
                            <a:pt x="140" y="317"/>
                            <a:pt x="219" y="242"/>
                            <a:pt x="219" y="242"/>
                          </a:cubicBezTo>
                          <a:cubicBezTo>
                            <a:pt x="325" y="275"/>
                            <a:pt x="307" y="167"/>
                            <a:pt x="307" y="167"/>
                          </a:cubicBezTo>
                          <a:cubicBezTo>
                            <a:pt x="390" y="98"/>
                            <a:pt x="275" y="64"/>
                            <a:pt x="275" y="64"/>
                          </a:cubicBezTo>
                          <a:close/>
                          <a:moveTo>
                            <a:pt x="288" y="158"/>
                          </a:moveTo>
                          <a:cubicBezTo>
                            <a:pt x="288" y="158"/>
                            <a:pt x="307" y="257"/>
                            <a:pt x="209" y="227"/>
                          </a:cubicBezTo>
                          <a:cubicBezTo>
                            <a:pt x="209" y="227"/>
                            <a:pt x="136" y="294"/>
                            <a:pt x="111" y="200"/>
                          </a:cubicBezTo>
                          <a:cubicBezTo>
                            <a:pt x="111" y="200"/>
                            <a:pt x="11" y="179"/>
                            <a:pt x="90" y="104"/>
                          </a:cubicBezTo>
                          <a:cubicBezTo>
                            <a:pt x="90" y="104"/>
                            <a:pt x="69" y="39"/>
                            <a:pt x="157" y="44"/>
                          </a:cubicBezTo>
                          <a:cubicBezTo>
                            <a:pt x="202" y="18"/>
                            <a:pt x="238" y="8"/>
                            <a:pt x="261" y="67"/>
                          </a:cubicBezTo>
                          <a:cubicBezTo>
                            <a:pt x="261" y="67"/>
                            <a:pt x="363" y="96"/>
                            <a:pt x="288" y="158"/>
                          </a:cubicBezTo>
                          <a:close/>
                        </a:path>
                      </a:pathLst>
                    </a:custGeom>
                    <a:solidFill>
                      <a:srgbClr val="5D7695"/>
                    </a:solidFill>
                    <a:ln w="9525">
                      <a:solidFill>
                        <a:srgbClr val="666699"/>
                      </a:solidFill>
                      <a:round/>
                    </a:ln>
                  </p:spPr>
                  <p:txBody>
                    <a:bodyPr/>
                    <a:lstStyle/>
                    <a:p>
                      <a:pPr>
                        <a:buNone/>
                      </a:pPr>
                      <a:endParaRPr lang="zh-CN" altLang="en-US" sz="2400">
                        <a:latin typeface="Times New Roman" panose="02020603050405020304" charset="0"/>
                        <a:cs typeface="Times New Roman" panose="02020603050405020304" charset="0"/>
                      </a:endParaRPr>
                    </a:p>
                  </p:txBody>
                </p:sp>
                <p:sp>
                  <p:nvSpPr>
                    <p:cNvPr id="60" name="Freeform 205"/>
                    <p:cNvSpPr/>
                    <p:nvPr/>
                  </p:nvSpPr>
                  <p:spPr bwMode="auto">
                    <a:xfrm>
                      <a:off x="1212" y="387"/>
                      <a:ext cx="767" cy="576"/>
                    </a:xfrm>
                    <a:custGeom>
                      <a:avLst/>
                      <a:gdLst>
                        <a:gd name="T0" fmla="*/ 1169 w 357"/>
                        <a:gd name="T1" fmla="*/ 236 h 288"/>
                        <a:gd name="T2" fmla="*/ 1298 w 357"/>
                        <a:gd name="T3" fmla="*/ 604 h 288"/>
                        <a:gd name="T4" fmla="*/ 928 w 357"/>
                        <a:gd name="T5" fmla="*/ 884 h 288"/>
                        <a:gd name="T6" fmla="*/ 466 w 357"/>
                        <a:gd name="T7" fmla="*/ 772 h 288"/>
                        <a:gd name="T8" fmla="*/ 370 w 357"/>
                        <a:gd name="T9" fmla="*/ 384 h 288"/>
                        <a:gd name="T10" fmla="*/ 683 w 357"/>
                        <a:gd name="T11" fmla="*/ 140 h 288"/>
                        <a:gd name="T12" fmla="*/ 1169 w 357"/>
                        <a:gd name="T13" fmla="*/ 236 h 2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7" h="288">
                          <a:moveTo>
                            <a:pt x="253" y="59"/>
                          </a:moveTo>
                          <a:cubicBezTo>
                            <a:pt x="253" y="59"/>
                            <a:pt x="357" y="88"/>
                            <a:pt x="281" y="151"/>
                          </a:cubicBezTo>
                          <a:cubicBezTo>
                            <a:pt x="281" y="151"/>
                            <a:pt x="300" y="250"/>
                            <a:pt x="201" y="221"/>
                          </a:cubicBezTo>
                          <a:cubicBezTo>
                            <a:pt x="201" y="221"/>
                            <a:pt x="127" y="288"/>
                            <a:pt x="101" y="193"/>
                          </a:cubicBezTo>
                          <a:cubicBezTo>
                            <a:pt x="101" y="193"/>
                            <a:pt x="0" y="172"/>
                            <a:pt x="80" y="96"/>
                          </a:cubicBezTo>
                          <a:cubicBezTo>
                            <a:pt x="80" y="96"/>
                            <a:pt x="59" y="31"/>
                            <a:pt x="148" y="35"/>
                          </a:cubicBezTo>
                          <a:cubicBezTo>
                            <a:pt x="194" y="10"/>
                            <a:pt x="230" y="0"/>
                            <a:pt x="253" y="59"/>
                          </a:cubicBezTo>
                        </a:path>
                      </a:pathLst>
                    </a:custGeom>
                    <a:solidFill>
                      <a:srgbClr val="006699"/>
                    </a:solidFill>
                    <a:ln w="9525">
                      <a:solidFill>
                        <a:srgbClr val="666699"/>
                      </a:solidFill>
                      <a:round/>
                    </a:ln>
                  </p:spPr>
                  <p:txBody>
                    <a:bodyPr/>
                    <a:lstStyle/>
                    <a:p>
                      <a:pPr>
                        <a:buNone/>
                      </a:pPr>
                      <a:endParaRPr lang="zh-CN" altLang="en-US" sz="2400">
                        <a:latin typeface="Times New Roman" panose="02020603050405020304" charset="0"/>
                        <a:cs typeface="Times New Roman" panose="02020603050405020304" charset="0"/>
                      </a:endParaRPr>
                    </a:p>
                  </p:txBody>
                </p:sp>
                <p:sp>
                  <p:nvSpPr>
                    <p:cNvPr id="61" name="Freeform 209"/>
                    <p:cNvSpPr/>
                    <p:nvPr/>
                  </p:nvSpPr>
                  <p:spPr bwMode="auto">
                    <a:xfrm>
                      <a:off x="1634" y="513"/>
                      <a:ext cx="12" cy="20"/>
                    </a:xfrm>
                    <a:custGeom>
                      <a:avLst/>
                      <a:gdLst>
                        <a:gd name="T0" fmla="*/ 8 w 6"/>
                        <a:gd name="T1" fmla="*/ 36 h 10"/>
                        <a:gd name="T2" fmla="*/ 4 w 6"/>
                        <a:gd name="T3" fmla="*/ 36 h 10"/>
                        <a:gd name="T4" fmla="*/ 0 w 6"/>
                        <a:gd name="T5" fmla="*/ 32 h 10"/>
                        <a:gd name="T6" fmla="*/ 12 w 6"/>
                        <a:gd name="T7" fmla="*/ 4 h 10"/>
                        <a:gd name="T8" fmla="*/ 20 w 6"/>
                        <a:gd name="T9" fmla="*/ 4 h 10"/>
                        <a:gd name="T10" fmla="*/ 24 w 6"/>
                        <a:gd name="T11" fmla="*/ 8 h 10"/>
                        <a:gd name="T12" fmla="*/ 8 w 6"/>
                        <a:gd name="T13" fmla="*/ 3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0">
                          <a:moveTo>
                            <a:pt x="2" y="9"/>
                          </a:moveTo>
                          <a:cubicBezTo>
                            <a:pt x="2" y="10"/>
                            <a:pt x="1" y="10"/>
                            <a:pt x="1" y="9"/>
                          </a:cubicBezTo>
                          <a:cubicBezTo>
                            <a:pt x="0" y="9"/>
                            <a:pt x="0" y="8"/>
                            <a:pt x="0" y="8"/>
                          </a:cubicBezTo>
                          <a:cubicBezTo>
                            <a:pt x="3" y="1"/>
                            <a:pt x="3" y="1"/>
                            <a:pt x="3" y="1"/>
                          </a:cubicBezTo>
                          <a:cubicBezTo>
                            <a:pt x="3" y="0"/>
                            <a:pt x="4" y="0"/>
                            <a:pt x="5" y="1"/>
                          </a:cubicBezTo>
                          <a:cubicBezTo>
                            <a:pt x="6" y="1"/>
                            <a:pt x="6" y="2"/>
                            <a:pt x="6" y="2"/>
                          </a:cubicBezTo>
                          <a:lnTo>
                            <a:pt x="2" y="9"/>
                          </a:lnTo>
                          <a:close/>
                        </a:path>
                      </a:pathLst>
                    </a:custGeom>
                    <a:solidFill>
                      <a:srgbClr val="D3DBE4"/>
                    </a:solidFill>
                    <a:ln w="9525">
                      <a:solidFill>
                        <a:srgbClr val="666699"/>
                      </a:solidFill>
                      <a:round/>
                    </a:ln>
                  </p:spPr>
                  <p:txBody>
                    <a:bodyPr/>
                    <a:lstStyle/>
                    <a:p>
                      <a:pPr>
                        <a:buNone/>
                      </a:pPr>
                      <a:endParaRPr lang="zh-CN" altLang="en-US" sz="2400">
                        <a:latin typeface="Times New Roman" panose="02020603050405020304" charset="0"/>
                        <a:cs typeface="Times New Roman" panose="02020603050405020304" charset="0"/>
                      </a:endParaRPr>
                    </a:p>
                  </p:txBody>
                </p:sp>
              </p:grpSp>
              <p:sp>
                <p:nvSpPr>
                  <p:cNvPr id="63" name="TextBox 253"/>
                  <p:cNvSpPr txBox="1">
                    <a:spLocks noChangeArrowheads="1"/>
                  </p:cNvSpPr>
                  <p:nvPr/>
                </p:nvSpPr>
                <p:spPr bwMode="auto">
                  <a:xfrm>
                    <a:off x="1269282" y="2059287"/>
                    <a:ext cx="818326" cy="16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None/>
                    </a:pPr>
                    <a:r>
                      <a:rPr lang="en-US" altLang="zh-CN" sz="900" dirty="0">
                        <a:solidFill>
                          <a:schemeClr val="bg1"/>
                        </a:solidFill>
                        <a:latin typeface="Times New Roman" panose="02020603050405020304" charset="0"/>
                        <a:ea typeface="微软雅黑" panose="020B0503020204020204" charset="-122"/>
                        <a:cs typeface="Times New Roman" panose="02020603050405020304" charset="0"/>
                      </a:rPr>
                      <a:t>Internet</a:t>
                    </a:r>
                    <a:endParaRPr lang="en-US" altLang="zh-CN" sz="900" b="1" dirty="0">
                      <a:solidFill>
                        <a:schemeClr val="bg1"/>
                      </a:solidFill>
                      <a:latin typeface="Times New Roman" panose="02020603050405020304" charset="0"/>
                      <a:ea typeface="微软雅黑" panose="020B0503020204020204" charset="-122"/>
                      <a:cs typeface="Times New Roman" panose="02020603050405020304" charset="0"/>
                    </a:endParaRPr>
                  </a:p>
                </p:txBody>
              </p:sp>
            </p:grpSp>
            <p:cxnSp>
              <p:nvCxnSpPr>
                <p:cNvPr id="66" name="直接连接符 65"/>
                <p:cNvCxnSpPr>
                  <a:endCxn id="51" idx="0"/>
                </p:cNvCxnSpPr>
                <p:nvPr/>
              </p:nvCxnSpPr>
              <p:spPr bwMode="auto">
                <a:xfrm flipH="1">
                  <a:off x="9839" y="13394"/>
                  <a:ext cx="10" cy="460"/>
                </a:xfrm>
                <a:prstGeom prst="line">
                  <a:avLst/>
                </a:prstGeom>
                <a:noFill/>
                <a:ln w="12700" cap="flat" cmpd="sng" algn="ctr">
                  <a:solidFill>
                    <a:srgbClr val="000000">
                      <a:lumMod val="65000"/>
                      <a:lumOff val="35000"/>
                    </a:srgbClr>
                  </a:solidFill>
                  <a:prstDash val="solid"/>
                  <a:round/>
                  <a:headEnd type="none" w="med" len="med"/>
                  <a:tailEnd type="none" w="med" len="med"/>
                </a:ln>
                <a:effectLst/>
              </p:spPr>
            </p:cxnSp>
            <p:pic>
              <p:nvPicPr>
                <p:cNvPr id="68" name="图片 67"/>
                <p:cNvPicPr>
                  <a:picLocks noChangeAspect="1"/>
                </p:cNvPicPr>
                <p:nvPr/>
              </p:nvPicPr>
              <p:blipFill>
                <a:blip r:embed="rId6" cstate="screen"/>
                <a:stretch>
                  <a:fillRect/>
                </a:stretch>
              </p:blipFill>
              <p:spPr>
                <a:xfrm>
                  <a:off x="8573" y="14119"/>
                  <a:ext cx="346" cy="387"/>
                </a:xfrm>
                <a:prstGeom prst="rect">
                  <a:avLst/>
                </a:prstGeom>
              </p:spPr>
            </p:pic>
          </p:grpSp>
          <p:pic>
            <p:nvPicPr>
              <p:cNvPr id="53" name="图形 15"/>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6035" y="13575"/>
                <a:ext cx="581" cy="448"/>
              </a:xfrm>
              <a:prstGeom prst="rect">
                <a:avLst/>
              </a:prstGeom>
            </p:spPr>
          </p:pic>
          <p:pic>
            <p:nvPicPr>
              <p:cNvPr id="54" name="图形 5"/>
              <p:cNvPicPr>
                <a:picLocks noChangeAspect="1"/>
              </p:cNvPicPr>
              <p:nvPr>
                <p:custDataLst>
                  <p:tags r:id="rId10"/>
                </p:custDataLst>
              </p:nvPr>
            </p:nvPicPr>
            <p:blipFill>
              <a:blip r:embed="rId11">
                <a:extLst>
                  <a:ext uri="{96DAC541-7B7A-43D3-8B79-37D633B846F1}">
                    <asvg:svgBlip xmlns:asvg="http://schemas.microsoft.com/office/drawing/2016/SVG/main" r:embed="rId12"/>
                  </a:ext>
                </a:extLst>
              </a:blip>
              <a:stretch>
                <a:fillRect/>
              </a:stretch>
            </p:blipFill>
            <p:spPr>
              <a:xfrm>
                <a:off x="7439" y="12390"/>
                <a:ext cx="370" cy="573"/>
              </a:xfrm>
              <a:prstGeom prst="rect">
                <a:avLst/>
              </a:prstGeom>
            </p:spPr>
          </p:pic>
          <p:pic>
            <p:nvPicPr>
              <p:cNvPr id="62" name="图形 31"/>
              <p:cNvPicPr>
                <a:picLocks noChangeAspect="1"/>
              </p:cNvPicPr>
              <p:nvPr>
                <p:custDataLst>
                  <p:tags r:id="rId13"/>
                </p:custDataLst>
              </p:nvPr>
            </p:nvPicPr>
            <p:blipFill>
              <a:blip r:embed="rId14">
                <a:extLst>
                  <a:ext uri="{96DAC541-7B7A-43D3-8B79-37D633B846F1}">
                    <asvg:svgBlip xmlns:asvg="http://schemas.microsoft.com/office/drawing/2016/SVG/main" r:embed="rId15"/>
                  </a:ext>
                </a:extLst>
              </a:blip>
              <a:stretch>
                <a:fillRect/>
              </a:stretch>
            </p:blipFill>
            <p:spPr>
              <a:xfrm>
                <a:off x="7607" y="13163"/>
                <a:ext cx="649" cy="784"/>
              </a:xfrm>
              <a:prstGeom prst="rect">
                <a:avLst/>
              </a:prstGeom>
            </p:spPr>
          </p:pic>
          <p:pic>
            <p:nvPicPr>
              <p:cNvPr id="64" name="图形 65"/>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tretch>
                <a:fillRect/>
              </a:stretch>
            </p:blipFill>
            <p:spPr>
              <a:xfrm>
                <a:off x="7702" y="14023"/>
                <a:ext cx="694" cy="694"/>
              </a:xfrm>
              <a:prstGeom prst="rect">
                <a:avLst/>
              </a:prstGeom>
            </p:spPr>
          </p:pic>
          <p:sp>
            <p:nvSpPr>
              <p:cNvPr id="13" name="文本框 12"/>
              <p:cNvSpPr txBox="1"/>
              <p:nvPr/>
            </p:nvSpPr>
            <p:spPr>
              <a:xfrm flipH="1">
                <a:off x="5469" y="11860"/>
                <a:ext cx="1072" cy="386"/>
              </a:xfrm>
              <a:prstGeom prst="rect">
                <a:avLst/>
              </a:prstGeom>
              <a:noFill/>
            </p:spPr>
            <p:txBody>
              <a:bodyPr wrap="square" rtlCol="0">
                <a:spAutoFit/>
              </a:bodyPr>
              <a:p>
                <a:pPr algn="ctr"/>
                <a:r>
                  <a:rPr lang="en-US" altLang="zh-CN" sz="1000">
                    <a:solidFill>
                      <a:srgbClr val="808080"/>
                    </a:solidFill>
                    <a:latin typeface="Times New Roman" panose="02020603050405020304" charset="0"/>
                    <a:cs typeface="Times New Roman" panose="02020603050405020304" charset="0"/>
                    <a:sym typeface="+mn-ea"/>
                  </a:rPr>
                  <a:t>12V DC</a:t>
                </a:r>
                <a:endParaRPr lang="en-US" altLang="zh-CN" sz="1000">
                  <a:solidFill>
                    <a:srgbClr val="808080"/>
                  </a:solidFill>
                  <a:latin typeface="Times New Roman" panose="02020603050405020304" charset="0"/>
                  <a:cs typeface="Times New Roman" panose="02020603050405020304" charset="0"/>
                  <a:sym typeface="+mn-ea"/>
                </a:endParaRPr>
              </a:p>
            </p:txBody>
          </p:sp>
        </p:grpSp>
        <p:sp>
          <p:nvSpPr>
            <p:cNvPr id="1776" name="object 1776"/>
            <p:cNvSpPr/>
            <p:nvPr>
              <p:custDataLst>
                <p:tags r:id="rId19"/>
              </p:custDataLst>
            </p:nvPr>
          </p:nvSpPr>
          <p:spPr>
            <a:xfrm>
              <a:off x="6470" y="12245"/>
              <a:ext cx="569" cy="539"/>
            </a:xfrm>
            <a:prstGeom prst="rect">
              <a:avLst/>
            </a:prstGeom>
            <a:blipFill>
              <a:blip r:embed="rId20" cstate="print"/>
              <a:stretch>
                <a:fillRect/>
              </a:stretch>
            </a:blipFill>
          </p:spPr>
          <p:txBody>
            <a:bodyPr wrap="square" lIns="0" tIns="0" rIns="0" bIns="0" rtlCol="0"/>
            <a:p>
              <a:endParaRPr>
                <a:latin typeface="Times New Roman" panose="02020603050405020304" charset="0"/>
                <a:cs typeface="Times New Roman" panose="02020603050405020304" charset="0"/>
              </a:endParaRPr>
            </a:p>
          </p:txBody>
        </p:sp>
        <p:cxnSp>
          <p:nvCxnSpPr>
            <p:cNvPr id="16" name="肘形连接符 15"/>
            <p:cNvCxnSpPr>
              <a:stCxn id="1776" idx="2"/>
            </p:cNvCxnSpPr>
            <p:nvPr/>
          </p:nvCxnSpPr>
          <p:spPr>
            <a:xfrm rot="5400000">
              <a:off x="6125" y="13034"/>
              <a:ext cx="880" cy="380"/>
            </a:xfrm>
            <a:prstGeom prst="bentConnector3">
              <a:avLst>
                <a:gd name="adj1"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 name="object 5"/>
          <p:cNvSpPr txBox="1"/>
          <p:nvPr>
            <p:custDataLst>
              <p:tags r:id="rId21"/>
            </p:custDataLst>
          </p:nvPr>
        </p:nvSpPr>
        <p:spPr>
          <a:xfrm>
            <a:off x="325120" y="5616575"/>
            <a:ext cx="2214245" cy="224790"/>
          </a:xfrm>
          <a:prstGeom prst="rect">
            <a:avLst/>
          </a:prstGeom>
        </p:spPr>
        <p:txBody>
          <a:bodyPr vert="horz" wrap="square" lIns="0" tIns="84455" rIns="0" bIns="0" rtlCol="0">
            <a:noAutofit/>
          </a:bodyPr>
          <a:p>
            <a:pPr marL="20320" indent="0">
              <a:lnSpc>
                <a:spcPct val="70000"/>
              </a:lnSpc>
              <a:spcBef>
                <a:spcPts val="485"/>
              </a:spcBef>
              <a:buNone/>
              <a:tabLst>
                <a:tab pos="143510" algn="l"/>
              </a:tabLst>
            </a:pPr>
            <a:r>
              <a:rPr lang="en-US" sz="2000" b="1" spc="-75" dirty="0">
                <a:solidFill>
                  <a:srgbClr val="F79646"/>
                </a:solidFill>
                <a:latin typeface="Times New Roman" panose="02020603050405020304" charset="0"/>
                <a:cs typeface="Times New Roman" panose="02020603050405020304" charset="0"/>
                <a:sym typeface="+mn-ea"/>
              </a:rPr>
              <a:t>Product Profiles</a:t>
            </a:r>
            <a:endParaRPr lang="en-US" sz="2000" b="1" spc="-75" dirty="0">
              <a:solidFill>
                <a:srgbClr val="F79646"/>
              </a:solidFill>
              <a:latin typeface="Times New Roman" panose="02020603050405020304" charset="0"/>
              <a:cs typeface="Times New Roman" panose="02020603050405020304" charset="0"/>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Grp="1"/>
          </p:cNvGraphicFramePr>
          <p:nvPr>
            <p:custDataLst>
              <p:tags r:id="rId1"/>
            </p:custDataLst>
          </p:nvPr>
        </p:nvGraphicFramePr>
        <p:xfrm>
          <a:off x="243205" y="936494"/>
          <a:ext cx="3480435" cy="3228975"/>
        </p:xfrm>
        <a:graphic>
          <a:graphicData uri="http://schemas.openxmlformats.org/drawingml/2006/table">
            <a:tbl>
              <a:tblPr firstRow="1" bandRow="1">
                <a:tableStyleId>{2D5ABB26-0587-4C30-8999-92F81FD0307C}</a:tableStyleId>
              </a:tblPr>
              <a:tblGrid>
                <a:gridCol w="918210"/>
                <a:gridCol w="2562225"/>
              </a:tblGrid>
              <a:tr h="196850">
                <a:tc>
                  <a:txBody>
                    <a:bodyPr/>
                    <a:lstStyle/>
                    <a:p>
                      <a:pPr marL="71755" eaLnBrk="1" fontAlgn="auto" latinLnBrk="0" hangingPunct="1">
                        <a:lnSpc>
                          <a:spcPts val="1010"/>
                        </a:lnSpc>
                        <a:spcBef>
                          <a:spcPts val="300"/>
                        </a:spcBef>
                      </a:pPr>
                      <a:r>
                        <a:rPr lang="en-US" sz="900" b="0" spc="-35" dirty="0">
                          <a:solidFill>
                            <a:srgbClr val="313130"/>
                          </a:solidFill>
                          <a:latin typeface="Times New Roman" panose="02020603050405020304" charset="0"/>
                          <a:cs typeface="Times New Roman" panose="02020603050405020304" charset="0"/>
                          <a:sym typeface="+mn-ea"/>
                        </a:rPr>
                        <a:t>Product Size</a:t>
                      </a:r>
                      <a:endParaRPr lang="en-US" sz="900" b="0" spc="-35" dirty="0">
                        <a:solidFill>
                          <a:srgbClr val="313130"/>
                        </a:solidFill>
                        <a:latin typeface="Times New Roman" panose="02020603050405020304" charset="0"/>
                        <a:cs typeface="Times New Roman" panose="02020603050405020304" charset="0"/>
                        <a:sym typeface="+mn-ea"/>
                      </a:endParaRPr>
                    </a:p>
                  </a:txBody>
                  <a:tcPr marL="0" marR="0" marT="0" marB="0" anchor="ctr">
                    <a:lnR w="19050">
                      <a:solidFill>
                        <a:srgbClr val="FFFFFF"/>
                      </a:solidFill>
                      <a:prstDash val="solid"/>
                    </a:lnR>
                    <a:lnB w="19050">
                      <a:solidFill>
                        <a:srgbClr val="FFFFFF"/>
                      </a:solidFill>
                      <a:prstDash val="solid"/>
                    </a:lnB>
                    <a:solidFill>
                      <a:srgbClr val="EEEEEE"/>
                    </a:solidFill>
                  </a:tcPr>
                </a:tc>
                <a:tc>
                  <a:txBody>
                    <a:bodyPr/>
                    <a:lstStyle/>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sz="900" spc="10" dirty="0" smtClean="0">
                          <a:solidFill>
                            <a:srgbClr val="313130"/>
                          </a:solidFill>
                          <a:latin typeface="Times New Roman" panose="02020603050405020304" charset="0"/>
                          <a:ea typeface="+mn-ea"/>
                          <a:cs typeface="Times New Roman" panose="02020603050405020304" charset="0"/>
                          <a:sym typeface="+mn-ea"/>
                        </a:rPr>
                        <a:t>81</a:t>
                      </a:r>
                      <a:r>
                        <a:rPr sz="900" spc="10" dirty="0" smtClean="0">
                          <a:solidFill>
                            <a:srgbClr val="313130"/>
                          </a:solidFill>
                          <a:latin typeface="Times New Roman" panose="02020603050405020304" charset="0"/>
                          <a:ea typeface="+mn-ea"/>
                          <a:cs typeface="Times New Roman" panose="02020603050405020304" charset="0"/>
                          <a:sym typeface="+mn-ea"/>
                        </a:rPr>
                        <a:t>mm×</a:t>
                      </a:r>
                      <a:r>
                        <a:rPr lang="en-US" sz="900" spc="10" dirty="0" smtClean="0">
                          <a:solidFill>
                            <a:srgbClr val="313130"/>
                          </a:solidFill>
                          <a:latin typeface="Times New Roman" panose="02020603050405020304" charset="0"/>
                          <a:ea typeface="+mn-ea"/>
                          <a:cs typeface="Times New Roman" panose="02020603050405020304" charset="0"/>
                          <a:sym typeface="+mn-ea"/>
                        </a:rPr>
                        <a:t>73.5</a:t>
                      </a:r>
                      <a:r>
                        <a:rPr sz="900" spc="10" dirty="0" smtClean="0">
                          <a:solidFill>
                            <a:srgbClr val="313130"/>
                          </a:solidFill>
                          <a:latin typeface="Times New Roman" panose="02020603050405020304" charset="0"/>
                          <a:ea typeface="+mn-ea"/>
                          <a:cs typeface="Times New Roman" panose="02020603050405020304" charset="0"/>
                          <a:sym typeface="+mn-ea"/>
                        </a:rPr>
                        <a:t>mm×</a:t>
                      </a:r>
                      <a:r>
                        <a:rPr lang="en-US" sz="900" spc="10" dirty="0" smtClean="0">
                          <a:solidFill>
                            <a:srgbClr val="313130"/>
                          </a:solidFill>
                          <a:latin typeface="Times New Roman" panose="02020603050405020304" charset="0"/>
                          <a:ea typeface="+mn-ea"/>
                          <a:cs typeface="Times New Roman" panose="02020603050405020304" charset="0"/>
                          <a:sym typeface="+mn-ea"/>
                        </a:rPr>
                        <a:t>26.8</a:t>
                      </a:r>
                      <a:r>
                        <a:rPr sz="900" spc="10" dirty="0" smtClean="0">
                          <a:solidFill>
                            <a:srgbClr val="313130"/>
                          </a:solidFill>
                          <a:latin typeface="Times New Roman" panose="02020603050405020304" charset="0"/>
                          <a:ea typeface="+mn-ea"/>
                          <a:cs typeface="Times New Roman" panose="02020603050405020304" charset="0"/>
                          <a:sym typeface="+mn-ea"/>
                        </a:rPr>
                        <a:t>m</a:t>
                      </a:r>
                      <a:r>
                        <a:rPr lang="en-US" sz="900" spc="10" dirty="0" smtClean="0">
                          <a:solidFill>
                            <a:srgbClr val="313130"/>
                          </a:solidFill>
                          <a:latin typeface="Times New Roman" panose="02020603050405020304" charset="0"/>
                          <a:ea typeface="+mn-ea"/>
                          <a:cs typeface="Times New Roman" panose="02020603050405020304" charset="0"/>
                          <a:sym typeface="+mn-ea"/>
                        </a:rPr>
                        <a:t>m</a:t>
                      </a:r>
                      <a:r>
                        <a:rPr sz="900" spc="10" dirty="0" smtClean="0">
                          <a:solidFill>
                            <a:srgbClr val="313130"/>
                          </a:solidFill>
                          <a:latin typeface="Times New Roman" panose="02020603050405020304" charset="0"/>
                          <a:ea typeface="+mn-ea"/>
                          <a:cs typeface="Times New Roman" panose="02020603050405020304" charset="0"/>
                          <a:sym typeface="+mn-ea"/>
                        </a:rPr>
                        <a:t>(L</a:t>
                      </a:r>
                      <a:r>
                        <a:rPr lang="en-US" sz="900" spc="10" dirty="0" smtClean="0">
                          <a:solidFill>
                            <a:srgbClr val="313130"/>
                          </a:solidFill>
                          <a:latin typeface="Times New Roman" panose="02020603050405020304" charset="0"/>
                          <a:ea typeface="+mn-ea"/>
                          <a:cs typeface="Times New Roman" panose="02020603050405020304" charset="0"/>
                          <a:sym typeface="+mn-ea"/>
                        </a:rPr>
                        <a:t>*</a:t>
                      </a:r>
                      <a:r>
                        <a:rPr sz="900" spc="10" dirty="0" smtClean="0">
                          <a:solidFill>
                            <a:srgbClr val="313130"/>
                          </a:solidFill>
                          <a:latin typeface="Times New Roman" panose="02020603050405020304" charset="0"/>
                          <a:ea typeface="+mn-ea"/>
                          <a:cs typeface="Times New Roman" panose="02020603050405020304" charset="0"/>
                          <a:sym typeface="+mn-ea"/>
                        </a:rPr>
                        <a:t>W</a:t>
                      </a:r>
                      <a:r>
                        <a:rPr lang="en-US" sz="900" spc="10" dirty="0" smtClean="0">
                          <a:solidFill>
                            <a:srgbClr val="313130"/>
                          </a:solidFill>
                          <a:latin typeface="Times New Roman" panose="02020603050405020304" charset="0"/>
                          <a:ea typeface="+mn-ea"/>
                          <a:cs typeface="Times New Roman" panose="02020603050405020304" charset="0"/>
                          <a:sym typeface="+mn-ea"/>
                        </a:rPr>
                        <a:t>*</a:t>
                      </a:r>
                      <a:r>
                        <a:rPr sz="900" spc="10" dirty="0" smtClean="0">
                          <a:solidFill>
                            <a:srgbClr val="313130"/>
                          </a:solidFill>
                          <a:latin typeface="Times New Roman" panose="02020603050405020304" charset="0"/>
                          <a:ea typeface="+mn-ea"/>
                          <a:cs typeface="Times New Roman" panose="02020603050405020304" charset="0"/>
                          <a:sym typeface="+mn-ea"/>
                        </a:rPr>
                        <a:t>H</a:t>
                      </a:r>
                      <a:r>
                        <a:rPr sz="900" spc="10" dirty="0">
                          <a:solidFill>
                            <a:srgbClr val="313130"/>
                          </a:solidFill>
                          <a:latin typeface="Times New Roman" panose="02020603050405020304" charset="0"/>
                          <a:ea typeface="+mn-ea"/>
                          <a:cs typeface="Times New Roman" panose="02020603050405020304" charset="0"/>
                          <a:sym typeface="+mn-ea"/>
                        </a:rPr>
                        <a:t>)</a:t>
                      </a:r>
                      <a:endParaRPr sz="900" spc="10" dirty="0">
                        <a:solidFill>
                          <a:srgbClr val="313130"/>
                        </a:solidFill>
                        <a:latin typeface="Times New Roman" panose="02020603050405020304" charset="0"/>
                        <a:ea typeface="+mn-ea"/>
                        <a:cs typeface="Times New Roman" panose="02020603050405020304" charset="0"/>
                        <a:sym typeface="+mn-ea"/>
                      </a:endParaRPr>
                    </a:p>
                  </a:txBody>
                  <a:tcPr marL="0" marR="0" marT="0" marB="0" anchor="ctr">
                    <a:lnL w="19050">
                      <a:solidFill>
                        <a:srgbClr val="FFFFFF"/>
                      </a:solidFill>
                      <a:prstDash val="solid"/>
                    </a:lnL>
                    <a:lnB w="19050">
                      <a:solidFill>
                        <a:srgbClr val="FFFFFF"/>
                      </a:solidFill>
                      <a:prstDash val="solid"/>
                    </a:lnB>
                    <a:solidFill>
                      <a:srgbClr val="EEEEEE"/>
                    </a:solidFill>
                  </a:tcPr>
                </a:tc>
              </a:tr>
              <a:tr h="229235">
                <a:tc>
                  <a:txBody>
                    <a:bodyPr/>
                    <a:lstStyle/>
                    <a:p>
                      <a:pPr marL="71755" algn="l" eaLnBrk="1" fontAlgn="auto" latinLnBrk="0" hangingPunct="1">
                        <a:lnSpc>
                          <a:spcPts val="1010"/>
                        </a:lnSpc>
                        <a:spcBef>
                          <a:spcPts val="300"/>
                        </a:spcBef>
                        <a:buClrTx/>
                        <a:buSzTx/>
                        <a:buFontTx/>
                      </a:pPr>
                      <a:r>
                        <a:rPr lang="en-US" altLang="zh-CN" sz="900" spc="-35" dirty="0">
                          <a:solidFill>
                            <a:srgbClr val="313130"/>
                          </a:solidFill>
                          <a:latin typeface="Times New Roman" panose="02020603050405020304" charset="0"/>
                          <a:cs typeface="Times New Roman" panose="02020603050405020304" charset="0"/>
                          <a:sym typeface="+mn-ea"/>
                        </a:rPr>
                        <a:t>N</a:t>
                      </a:r>
                      <a:r>
                        <a:rPr lang="zh-CN" sz="900" spc="-35" dirty="0">
                          <a:solidFill>
                            <a:srgbClr val="313130"/>
                          </a:solidFill>
                          <a:latin typeface="Times New Roman" panose="02020603050405020304" charset="0"/>
                          <a:cs typeface="Times New Roman" panose="02020603050405020304" charset="0"/>
                          <a:sym typeface="+mn-ea"/>
                        </a:rPr>
                        <a:t>et </a:t>
                      </a:r>
                      <a:r>
                        <a:rPr lang="en-US" altLang="zh-CN" sz="900" spc="-35" dirty="0">
                          <a:solidFill>
                            <a:srgbClr val="313130"/>
                          </a:solidFill>
                          <a:latin typeface="Times New Roman" panose="02020603050405020304" charset="0"/>
                          <a:cs typeface="Times New Roman" panose="02020603050405020304" charset="0"/>
                          <a:sym typeface="+mn-ea"/>
                        </a:rPr>
                        <a:t>W</a:t>
                      </a:r>
                      <a:r>
                        <a:rPr lang="zh-CN" sz="900" spc="-35" dirty="0">
                          <a:solidFill>
                            <a:srgbClr val="313130"/>
                          </a:solidFill>
                          <a:latin typeface="Times New Roman" panose="02020603050405020304" charset="0"/>
                          <a:cs typeface="Times New Roman" panose="02020603050405020304" charset="0"/>
                          <a:sym typeface="+mn-ea"/>
                        </a:rPr>
                        <a:t>eight</a:t>
                      </a:r>
                      <a:endParaRPr lang="zh-CN" sz="900" spc="-35" dirty="0">
                        <a:solidFill>
                          <a:srgbClr val="313130"/>
                        </a:solidFill>
                        <a:latin typeface="Times New Roman" panose="02020603050405020304" charset="0"/>
                        <a:cs typeface="Times New Roman" panose="02020603050405020304" charset="0"/>
                        <a:sym typeface="+mn-ea"/>
                      </a:endParaRPr>
                    </a:p>
                  </a:txBody>
                  <a:tcPr marL="0" marR="0" marT="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lstStyle/>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sz="900" spc="10" dirty="0" smtClean="0">
                          <a:solidFill>
                            <a:srgbClr val="313130"/>
                          </a:solidFill>
                          <a:latin typeface="Times New Roman" panose="02020603050405020304" charset="0"/>
                          <a:ea typeface="+mn-ea"/>
                          <a:cs typeface="Times New Roman" panose="02020603050405020304" charset="0"/>
                          <a:sym typeface="+mn-ea"/>
                        </a:rPr>
                        <a:t>About 71</a:t>
                      </a:r>
                      <a:r>
                        <a:rPr sz="900" spc="10" dirty="0" smtClean="0">
                          <a:solidFill>
                            <a:srgbClr val="313130"/>
                          </a:solidFill>
                          <a:latin typeface="Times New Roman" panose="02020603050405020304" charset="0"/>
                          <a:ea typeface="+mn-ea"/>
                          <a:cs typeface="Times New Roman" panose="02020603050405020304" charset="0"/>
                          <a:sym typeface="+mn-ea"/>
                        </a:rPr>
                        <a:t>g</a:t>
                      </a:r>
                      <a:r>
                        <a:rPr lang="en-US" sz="900" spc="10" dirty="0" smtClean="0">
                          <a:solidFill>
                            <a:srgbClr val="313130"/>
                          </a:solidFill>
                          <a:latin typeface="Times New Roman" panose="02020603050405020304" charset="0"/>
                          <a:ea typeface="+mn-ea"/>
                          <a:cs typeface="Times New Roman" panose="02020603050405020304" charset="0"/>
                          <a:sym typeface="+mn-ea"/>
                        </a:rPr>
                        <a:t>(Without Packing)</a:t>
                      </a:r>
                      <a:endParaRPr lang="en-US" sz="900" spc="10" dirty="0" smtClean="0">
                        <a:solidFill>
                          <a:srgbClr val="313130"/>
                        </a:solidFill>
                        <a:latin typeface="Times New Roman" panose="02020603050405020304" charset="0"/>
                        <a:ea typeface="+mn-ea"/>
                        <a:cs typeface="Times New Roman" panose="02020603050405020304" charset="0"/>
                        <a:sym typeface="+mn-ea"/>
                      </a:endParaRPr>
                    </a:p>
                  </a:txBody>
                  <a:tcPr marL="0" marR="0" marT="0" marB="0" anchor="ctr">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r h="438150">
                <a:tc>
                  <a:txBody>
                    <a:bodyPr/>
                    <a:lstStyle/>
                    <a:p>
                      <a:pPr marL="71755" algn="l">
                        <a:lnSpc>
                          <a:spcPts val="1010"/>
                        </a:lnSpc>
                        <a:spcBef>
                          <a:spcPts val="300"/>
                        </a:spcBef>
                        <a:buClrTx/>
                        <a:buSzTx/>
                        <a:buFontTx/>
                      </a:pPr>
                      <a:r>
                        <a:rPr lang="en-US" altLang="zh-CN" sz="900" spc="-35" dirty="0">
                          <a:solidFill>
                            <a:srgbClr val="313130"/>
                          </a:solidFill>
                          <a:latin typeface="Times New Roman" panose="02020603050405020304" charset="0"/>
                          <a:cs typeface="Times New Roman" panose="02020603050405020304" charset="0"/>
                          <a:sym typeface="+mn-ea"/>
                        </a:rPr>
                        <a:t>Working </a:t>
                      </a:r>
                      <a:r>
                        <a:rPr lang="zh-CN" sz="900" spc="-35" dirty="0">
                          <a:solidFill>
                            <a:srgbClr val="313130"/>
                          </a:solidFill>
                          <a:latin typeface="Times New Roman" panose="02020603050405020304" charset="0"/>
                          <a:cs typeface="Times New Roman" panose="02020603050405020304" charset="0"/>
                          <a:sym typeface="+mn-ea"/>
                        </a:rPr>
                        <a:t>Environment</a:t>
                      </a:r>
                      <a:endParaRPr lang="zh-CN" sz="900" spc="-35" dirty="0">
                        <a:solidFill>
                          <a:srgbClr val="313130"/>
                        </a:solidFill>
                        <a:latin typeface="Times New Roman" panose="02020603050405020304" charset="0"/>
                        <a:cs typeface="Times New Roman" panose="02020603050405020304" charset="0"/>
                        <a:sym typeface="+mn-ea"/>
                      </a:endParaRPr>
                    </a:p>
                  </a:txBody>
                  <a:tcPr marL="0" marR="0" marT="5715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lstStyle/>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sz="900" dirty="0">
                          <a:solidFill>
                            <a:srgbClr val="313130"/>
                          </a:solidFill>
                          <a:latin typeface="Times New Roman" panose="02020603050405020304" charset="0"/>
                          <a:cs typeface="Times New Roman" panose="02020603050405020304" charset="0"/>
                        </a:rPr>
                        <a:t>Working Temperature: </a:t>
                      </a:r>
                      <a:r>
                        <a:rPr lang="en-US" sz="900" dirty="0">
                          <a:solidFill>
                            <a:srgbClr val="313130"/>
                          </a:solidFill>
                          <a:latin typeface="Times New Roman" panose="02020603050405020304" charset="0"/>
                          <a:cs typeface="Times New Roman" panose="02020603050405020304" charset="0"/>
                        </a:rPr>
                        <a:t>0</a:t>
                      </a:r>
                      <a:r>
                        <a:rPr sz="900" dirty="0">
                          <a:solidFill>
                            <a:srgbClr val="313130"/>
                          </a:solidFill>
                          <a:latin typeface="Times New Roman" panose="02020603050405020304" charset="0"/>
                          <a:cs typeface="Times New Roman" panose="02020603050405020304" charset="0"/>
                        </a:rPr>
                        <a:t> to + </a:t>
                      </a:r>
                      <a:r>
                        <a:rPr lang="en-US" sz="900" dirty="0">
                          <a:solidFill>
                            <a:srgbClr val="313130"/>
                          </a:solidFill>
                          <a:latin typeface="Times New Roman" panose="02020603050405020304" charset="0"/>
                          <a:cs typeface="Times New Roman" panose="02020603050405020304" charset="0"/>
                        </a:rPr>
                        <a:t>40</a:t>
                      </a:r>
                      <a:r>
                        <a:rPr sz="900" dirty="0">
                          <a:solidFill>
                            <a:srgbClr val="313130"/>
                          </a:solidFill>
                          <a:latin typeface="Times New Roman" panose="02020603050405020304" charset="0"/>
                          <a:cs typeface="Times New Roman" panose="02020603050405020304" charset="0"/>
                        </a:rPr>
                        <a:t>°C</a:t>
                      </a:r>
                      <a:endParaRPr sz="900" dirty="0">
                        <a:solidFill>
                          <a:srgbClr val="313130"/>
                        </a:solidFill>
                        <a:latin typeface="Times New Roman" panose="02020603050405020304" charset="0"/>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sz="900" dirty="0">
                          <a:solidFill>
                            <a:srgbClr val="313130"/>
                          </a:solidFill>
                          <a:latin typeface="Times New Roman" panose="02020603050405020304" charset="0"/>
                          <a:cs typeface="Times New Roman" panose="02020603050405020304" charset="0"/>
                        </a:rPr>
                        <a:t>Working Humidity: 10% to 90% (non-condensing)</a:t>
                      </a:r>
                      <a:endParaRPr sz="900" dirty="0">
                        <a:solidFill>
                          <a:srgbClr val="313130"/>
                        </a:solidFill>
                        <a:latin typeface="Times New Roman" panose="02020603050405020304" charset="0"/>
                        <a:cs typeface="Times New Roman" panose="02020603050405020304" charset="0"/>
                      </a:endParaRPr>
                    </a:p>
                  </a:txBody>
                  <a:tcPr marL="0" marR="0" marT="0" marB="0" anchor="ctr">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r h="407035">
                <a:tc>
                  <a:txBody>
                    <a:bodyPr/>
                    <a:lstStyle/>
                    <a:p>
                      <a:pPr marL="71755" algn="l">
                        <a:lnSpc>
                          <a:spcPts val="1010"/>
                        </a:lnSpc>
                        <a:spcBef>
                          <a:spcPts val="300"/>
                        </a:spcBef>
                        <a:buClrTx/>
                        <a:buSzTx/>
                        <a:buFontTx/>
                        <a:buNone/>
                      </a:pPr>
                      <a:r>
                        <a:rPr sz="900" dirty="0">
                          <a:solidFill>
                            <a:srgbClr val="313130"/>
                          </a:solidFill>
                          <a:latin typeface="Times New Roman" panose="02020603050405020304" charset="0"/>
                          <a:cs typeface="Times New Roman" panose="02020603050405020304" charset="0"/>
                          <a:sym typeface="+mn-ea"/>
                        </a:rPr>
                        <a:t>Storage</a:t>
                      </a:r>
                      <a:r>
                        <a:rPr lang="en-US" sz="900" dirty="0">
                          <a:solidFill>
                            <a:srgbClr val="313130"/>
                          </a:solidFill>
                          <a:latin typeface="Times New Roman" panose="02020603050405020304" charset="0"/>
                          <a:cs typeface="Times New Roman" panose="02020603050405020304" charset="0"/>
                          <a:sym typeface="+mn-ea"/>
                        </a:rPr>
                        <a:t> </a:t>
                      </a:r>
                      <a:r>
                        <a:rPr lang="zh-CN" sz="900" spc="-35" dirty="0">
                          <a:solidFill>
                            <a:srgbClr val="313130"/>
                          </a:solidFill>
                          <a:latin typeface="Times New Roman" panose="02020603050405020304" charset="0"/>
                          <a:cs typeface="Times New Roman" panose="02020603050405020304" charset="0"/>
                          <a:sym typeface="+mn-ea"/>
                        </a:rPr>
                        <a:t>Environment</a:t>
                      </a:r>
                      <a:endParaRPr lang="en-US" sz="900" spc="-35" dirty="0">
                        <a:solidFill>
                          <a:srgbClr val="313130"/>
                        </a:solidFill>
                        <a:latin typeface="Times New Roman" panose="02020603050405020304" charset="0"/>
                        <a:cs typeface="Times New Roman" panose="02020603050405020304" charset="0"/>
                        <a:sym typeface="+mn-ea"/>
                      </a:endParaRPr>
                    </a:p>
                  </a:txBody>
                  <a:tcPr marL="0" marR="0" marT="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lstStyle/>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sz="900" dirty="0">
                          <a:solidFill>
                            <a:srgbClr val="313130"/>
                          </a:solidFill>
                          <a:latin typeface="Times New Roman" panose="02020603050405020304" charset="0"/>
                          <a:cs typeface="Times New Roman" panose="02020603050405020304" charset="0"/>
                          <a:sym typeface="+mn-ea"/>
                        </a:rPr>
                        <a:t>Storage Temperature: -</a:t>
                      </a:r>
                      <a:r>
                        <a:rPr lang="en-US" sz="900" dirty="0">
                          <a:solidFill>
                            <a:srgbClr val="313130"/>
                          </a:solidFill>
                          <a:latin typeface="Times New Roman" panose="02020603050405020304" charset="0"/>
                          <a:cs typeface="Times New Roman" panose="02020603050405020304" charset="0"/>
                          <a:sym typeface="+mn-ea"/>
                        </a:rPr>
                        <a:t>4</a:t>
                      </a:r>
                      <a:r>
                        <a:rPr sz="900" dirty="0">
                          <a:solidFill>
                            <a:srgbClr val="313130"/>
                          </a:solidFill>
                          <a:latin typeface="Times New Roman" panose="02020603050405020304" charset="0"/>
                          <a:cs typeface="Times New Roman" panose="02020603050405020304" charset="0"/>
                          <a:sym typeface="+mn-ea"/>
                        </a:rPr>
                        <a:t>0 to + </a:t>
                      </a:r>
                      <a:r>
                        <a:rPr lang="en-US" sz="900" dirty="0">
                          <a:solidFill>
                            <a:srgbClr val="313130"/>
                          </a:solidFill>
                          <a:latin typeface="Times New Roman" panose="02020603050405020304" charset="0"/>
                          <a:cs typeface="Times New Roman" panose="02020603050405020304" charset="0"/>
                          <a:sym typeface="+mn-ea"/>
                        </a:rPr>
                        <a:t>7</a:t>
                      </a:r>
                      <a:r>
                        <a:rPr sz="900" dirty="0">
                          <a:solidFill>
                            <a:srgbClr val="313130"/>
                          </a:solidFill>
                          <a:latin typeface="Times New Roman" panose="02020603050405020304" charset="0"/>
                          <a:cs typeface="Times New Roman" panose="02020603050405020304" charset="0"/>
                          <a:sym typeface="+mn-ea"/>
                        </a:rPr>
                        <a:t>0°C</a:t>
                      </a:r>
                      <a:endParaRPr sz="900" dirty="0">
                        <a:solidFill>
                          <a:srgbClr val="313130"/>
                        </a:solidFill>
                        <a:latin typeface="Times New Roman" panose="02020603050405020304" charset="0"/>
                        <a:cs typeface="Times New Roman" panose="02020603050405020304" charset="0"/>
                        <a:sym typeface="+mn-ea"/>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sz="900" dirty="0">
                          <a:solidFill>
                            <a:srgbClr val="313130"/>
                          </a:solidFill>
                          <a:latin typeface="Times New Roman" panose="02020603050405020304" charset="0"/>
                          <a:cs typeface="Times New Roman" panose="02020603050405020304" charset="0"/>
                          <a:sym typeface="+mn-ea"/>
                        </a:rPr>
                        <a:t>Storage Humidity: </a:t>
                      </a:r>
                      <a:r>
                        <a:rPr lang="en-US" sz="900" dirty="0">
                          <a:solidFill>
                            <a:srgbClr val="313130"/>
                          </a:solidFill>
                          <a:latin typeface="Times New Roman" panose="02020603050405020304" charset="0"/>
                          <a:cs typeface="Times New Roman" panose="02020603050405020304" charset="0"/>
                          <a:sym typeface="+mn-ea"/>
                        </a:rPr>
                        <a:t>5</a:t>
                      </a:r>
                      <a:r>
                        <a:rPr sz="900" dirty="0">
                          <a:solidFill>
                            <a:srgbClr val="313130"/>
                          </a:solidFill>
                          <a:latin typeface="Times New Roman" panose="02020603050405020304" charset="0"/>
                          <a:cs typeface="Times New Roman" panose="02020603050405020304" charset="0"/>
                          <a:sym typeface="+mn-ea"/>
                        </a:rPr>
                        <a:t>% to 9</a:t>
                      </a:r>
                      <a:r>
                        <a:rPr lang="en-US" sz="900" dirty="0">
                          <a:solidFill>
                            <a:srgbClr val="313130"/>
                          </a:solidFill>
                          <a:latin typeface="Times New Roman" panose="02020603050405020304" charset="0"/>
                          <a:cs typeface="Times New Roman" panose="02020603050405020304" charset="0"/>
                          <a:sym typeface="+mn-ea"/>
                        </a:rPr>
                        <a:t>5</a:t>
                      </a:r>
                      <a:r>
                        <a:rPr sz="900" dirty="0">
                          <a:solidFill>
                            <a:srgbClr val="313130"/>
                          </a:solidFill>
                          <a:latin typeface="Times New Roman" panose="02020603050405020304" charset="0"/>
                          <a:cs typeface="Times New Roman" panose="02020603050405020304" charset="0"/>
                          <a:sym typeface="+mn-ea"/>
                        </a:rPr>
                        <a:t>% (non-condensing)</a:t>
                      </a:r>
                      <a:endParaRPr sz="900" dirty="0">
                        <a:solidFill>
                          <a:srgbClr val="313130"/>
                        </a:solidFill>
                        <a:latin typeface="Times New Roman" panose="02020603050405020304" charset="0"/>
                        <a:cs typeface="Times New Roman" panose="02020603050405020304" charset="0"/>
                        <a:sym typeface="+mn-ea"/>
                      </a:endParaRPr>
                    </a:p>
                  </a:txBody>
                  <a:tcPr marL="0" marR="0" marT="0" marB="0" anchor="ctr">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r h="264795">
                <a:tc>
                  <a:txBody>
                    <a:bodyPr/>
                    <a:lstStyle/>
                    <a:p>
                      <a:pPr marL="71755" algn="l">
                        <a:lnSpc>
                          <a:spcPts val="1010"/>
                        </a:lnSpc>
                        <a:spcBef>
                          <a:spcPts val="300"/>
                        </a:spcBef>
                        <a:buClrTx/>
                        <a:buSzTx/>
                        <a:buFontTx/>
                      </a:pPr>
                      <a:r>
                        <a:rPr lang="en-US" altLang="zh-CN" sz="900" spc="-35" dirty="0">
                          <a:solidFill>
                            <a:srgbClr val="313130"/>
                          </a:solidFill>
                          <a:latin typeface="Times New Roman" panose="02020603050405020304" charset="0"/>
                          <a:cs typeface="Times New Roman" panose="02020603050405020304" charset="0"/>
                          <a:sym typeface="+mn-ea"/>
                        </a:rPr>
                        <a:t>Power Supply</a:t>
                      </a:r>
                      <a:endParaRPr lang="en-US" altLang="zh-CN" sz="900" spc="-35" dirty="0">
                        <a:solidFill>
                          <a:srgbClr val="313130"/>
                        </a:solidFill>
                        <a:latin typeface="Times New Roman" panose="02020603050405020304" charset="0"/>
                        <a:cs typeface="Times New Roman" panose="02020603050405020304" charset="0"/>
                        <a:sym typeface="+mn-ea"/>
                      </a:endParaRPr>
                    </a:p>
                  </a:txBody>
                  <a:tcPr marL="0" marR="0" marT="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lstStyle/>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sz="900" spc="10" dirty="0">
                          <a:solidFill>
                            <a:srgbClr val="313130"/>
                          </a:solidFill>
                          <a:latin typeface="Times New Roman" panose="02020603050405020304" charset="0"/>
                          <a:ea typeface="+mn-ea"/>
                          <a:cs typeface="Times New Roman" panose="02020603050405020304" charset="0"/>
                          <a:sym typeface="+mn-ea"/>
                        </a:rPr>
                        <a:t>D</a:t>
                      </a:r>
                      <a:r>
                        <a:rPr lang="en-US" sz="900" spc="10" dirty="0">
                          <a:solidFill>
                            <a:srgbClr val="313130"/>
                          </a:solidFill>
                          <a:latin typeface="Times New Roman" panose="02020603050405020304" charset="0"/>
                          <a:ea typeface="+mn-ea"/>
                          <a:cs typeface="Times New Roman" panose="02020603050405020304" charset="0"/>
                          <a:sym typeface="+mn-ea"/>
                        </a:rPr>
                        <a:t>C </a:t>
                      </a:r>
                      <a:r>
                        <a:rPr sz="900" spc="10" dirty="0" smtClean="0">
                          <a:solidFill>
                            <a:srgbClr val="313130"/>
                          </a:solidFill>
                          <a:latin typeface="Times New Roman" panose="02020603050405020304" charset="0"/>
                          <a:ea typeface="+mn-ea"/>
                          <a:cs typeface="Times New Roman" panose="02020603050405020304" charset="0"/>
                          <a:sym typeface="+mn-ea"/>
                        </a:rPr>
                        <a:t>12V</a:t>
                      </a:r>
                      <a:r>
                        <a:rPr lang="en-US" sz="900" spc="10" dirty="0" smtClean="0">
                          <a:solidFill>
                            <a:srgbClr val="313130"/>
                          </a:solidFill>
                          <a:latin typeface="Times New Roman" panose="02020603050405020304" charset="0"/>
                          <a:ea typeface="+mn-ea"/>
                          <a:cs typeface="Times New Roman" panose="02020603050405020304" charset="0"/>
                          <a:sym typeface="+mn-ea"/>
                        </a:rPr>
                        <a:t>/0.5A</a:t>
                      </a:r>
                      <a:endParaRPr lang="zh-CN" altLang="en-US" sz="900" spc="10" dirty="0">
                        <a:solidFill>
                          <a:srgbClr val="313130"/>
                        </a:solidFill>
                        <a:latin typeface="Times New Roman" panose="02020603050405020304" charset="0"/>
                        <a:ea typeface="+mn-ea"/>
                        <a:cs typeface="Times New Roman" panose="02020603050405020304" charset="0"/>
                        <a:sym typeface="+mn-ea"/>
                      </a:endParaRPr>
                    </a:p>
                  </a:txBody>
                  <a:tcPr marL="0" marR="0" marT="0" marB="0" anchor="ctr">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r h="288925">
                <a:tc>
                  <a:txBody>
                    <a:bodyPr/>
                    <a:lstStyle/>
                    <a:p>
                      <a:pPr marL="71755" algn="l">
                        <a:lnSpc>
                          <a:spcPts val="1010"/>
                        </a:lnSpc>
                        <a:spcBef>
                          <a:spcPts val="300"/>
                        </a:spcBef>
                        <a:buClrTx/>
                        <a:buSzTx/>
                        <a:buFontTx/>
                      </a:pPr>
                      <a:r>
                        <a:rPr lang="en-US" altLang="zh-CN" sz="900" spc="-35" dirty="0">
                          <a:solidFill>
                            <a:srgbClr val="313130"/>
                          </a:solidFill>
                          <a:latin typeface="Times New Roman" panose="02020603050405020304" charset="0"/>
                          <a:cs typeface="Times New Roman" panose="02020603050405020304" charset="0"/>
                          <a:sym typeface="+mn-ea"/>
                        </a:rPr>
                        <a:t>Power C</a:t>
                      </a:r>
                      <a:r>
                        <a:rPr lang="zh-CN" sz="900" spc="-35" dirty="0">
                          <a:solidFill>
                            <a:srgbClr val="313130"/>
                          </a:solidFill>
                          <a:latin typeface="Times New Roman" panose="02020603050405020304" charset="0"/>
                          <a:cs typeface="Times New Roman" panose="02020603050405020304" charset="0"/>
                          <a:sym typeface="+mn-ea"/>
                        </a:rPr>
                        <a:t>onsumption</a:t>
                      </a:r>
                      <a:endParaRPr lang="zh-CN" sz="900" spc="-35" dirty="0">
                        <a:solidFill>
                          <a:srgbClr val="313130"/>
                        </a:solidFill>
                        <a:latin typeface="Times New Roman" panose="02020603050405020304" charset="0"/>
                        <a:cs typeface="Times New Roman" panose="02020603050405020304" charset="0"/>
                        <a:sym typeface="+mn-ea"/>
                      </a:endParaRPr>
                    </a:p>
                  </a:txBody>
                  <a:tcPr marL="0" marR="0" marT="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lstStyle/>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sz="900" spc="10" dirty="0" smtClean="0">
                          <a:solidFill>
                            <a:srgbClr val="313130"/>
                          </a:solidFill>
                          <a:latin typeface="Times New Roman" panose="02020603050405020304" charset="0"/>
                          <a:ea typeface="+mn-ea"/>
                          <a:cs typeface="Times New Roman" panose="02020603050405020304" charset="0"/>
                          <a:sym typeface="+mn-ea"/>
                        </a:rPr>
                        <a:t>≤4</a:t>
                      </a:r>
                      <a:r>
                        <a:rPr sz="900" spc="10" dirty="0" smtClean="0">
                          <a:solidFill>
                            <a:srgbClr val="313130"/>
                          </a:solidFill>
                          <a:latin typeface="Times New Roman" panose="02020603050405020304" charset="0"/>
                          <a:ea typeface="+mn-ea"/>
                          <a:cs typeface="Times New Roman" panose="02020603050405020304" charset="0"/>
                          <a:sym typeface="+mn-ea"/>
                        </a:rPr>
                        <a:t>W</a:t>
                      </a:r>
                      <a:endParaRPr sz="900" spc="10" dirty="0">
                        <a:solidFill>
                          <a:srgbClr val="313130"/>
                        </a:solidFill>
                        <a:latin typeface="Times New Roman" panose="02020603050405020304" charset="0"/>
                        <a:ea typeface="+mn-ea"/>
                        <a:cs typeface="Times New Roman" panose="02020603050405020304" charset="0"/>
                        <a:sym typeface="+mn-ea"/>
                      </a:endParaRPr>
                    </a:p>
                  </a:txBody>
                  <a:tcPr marL="0" marR="0" marT="0" marB="0" anchor="ctr" anchorCtr="0">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r h="238760">
                <a:tc>
                  <a:txBody>
                    <a:bodyPr/>
                    <a:lstStyle/>
                    <a:p>
                      <a:pPr marL="71755" algn="l" eaLnBrk="1" fontAlgn="auto" latinLnBrk="0" hangingPunct="1">
                        <a:lnSpc>
                          <a:spcPts val="1010"/>
                        </a:lnSpc>
                        <a:spcBef>
                          <a:spcPts val="300"/>
                        </a:spcBef>
                        <a:buClrTx/>
                        <a:buSzTx/>
                        <a:buFontTx/>
                      </a:pPr>
                      <a:r>
                        <a:rPr lang="en-US" altLang="zh-CN" sz="900" spc="-35" dirty="0" smtClean="0">
                          <a:solidFill>
                            <a:srgbClr val="313130"/>
                          </a:solidFill>
                          <a:latin typeface="Times New Roman" panose="02020603050405020304" charset="0"/>
                          <a:cs typeface="Times New Roman" panose="02020603050405020304" charset="0"/>
                        </a:rPr>
                        <a:t>Interfaces</a:t>
                      </a:r>
                      <a:endParaRPr lang="en-US" altLang="zh-CN" sz="900" spc="-35" dirty="0" smtClean="0">
                        <a:solidFill>
                          <a:srgbClr val="313130"/>
                        </a:solidFill>
                        <a:latin typeface="Times New Roman" panose="02020603050405020304" charset="0"/>
                        <a:cs typeface="Times New Roman" panose="02020603050405020304" charset="0"/>
                      </a:endParaRPr>
                    </a:p>
                  </a:txBody>
                  <a:tcPr marL="0" marR="0" marT="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lstStyle/>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sz="900" spc="10" dirty="0" smtClean="0">
                          <a:solidFill>
                            <a:srgbClr val="313130"/>
                          </a:solidFill>
                          <a:latin typeface="Times New Roman" panose="02020603050405020304" charset="0"/>
                          <a:ea typeface="+mn-ea"/>
                          <a:cs typeface="Times New Roman" panose="02020603050405020304" charset="0"/>
                          <a:sym typeface="+mn-ea"/>
                        </a:rPr>
                        <a:t>1*PON</a:t>
                      </a:r>
                      <a:r>
                        <a:rPr lang="en-US" altLang="zh-CN" sz="900" spc="10" dirty="0" smtClean="0">
                          <a:solidFill>
                            <a:srgbClr val="313130"/>
                          </a:solidFill>
                          <a:latin typeface="Times New Roman" panose="02020603050405020304" charset="0"/>
                          <a:ea typeface="+mn-ea"/>
                          <a:cs typeface="Times New Roman" panose="02020603050405020304" charset="0"/>
                          <a:sym typeface="+mn-ea"/>
                        </a:rPr>
                        <a:t>,</a:t>
                      </a:r>
                      <a:r>
                        <a:rPr lang="en-US" sz="900" spc="10" dirty="0" smtClean="0">
                          <a:solidFill>
                            <a:srgbClr val="313130"/>
                          </a:solidFill>
                          <a:latin typeface="Times New Roman" panose="02020603050405020304" charset="0"/>
                          <a:ea typeface="+mn-ea"/>
                          <a:cs typeface="Times New Roman" panose="02020603050405020304" charset="0"/>
                          <a:sym typeface="+mn-ea"/>
                        </a:rPr>
                        <a:t>1*</a:t>
                      </a:r>
                      <a:r>
                        <a:rPr sz="900" spc="10" dirty="0" smtClean="0">
                          <a:solidFill>
                            <a:srgbClr val="313130"/>
                          </a:solidFill>
                          <a:latin typeface="Times New Roman" panose="02020603050405020304" charset="0"/>
                          <a:ea typeface="+mn-ea"/>
                          <a:cs typeface="Times New Roman" panose="02020603050405020304" charset="0"/>
                          <a:sym typeface="+mn-ea"/>
                        </a:rPr>
                        <a:t>GE</a:t>
                      </a:r>
                      <a:endParaRPr lang="en-US" sz="900" spc="10" dirty="0">
                        <a:solidFill>
                          <a:srgbClr val="313130"/>
                        </a:solidFill>
                        <a:latin typeface="Times New Roman" panose="02020603050405020304" charset="0"/>
                        <a:ea typeface="+mn-ea"/>
                        <a:cs typeface="Times New Roman" panose="02020603050405020304" charset="0"/>
                        <a:sym typeface="+mn-ea"/>
                      </a:endParaRPr>
                    </a:p>
                  </a:txBody>
                  <a:tcPr marL="0" marR="0" marT="53975" marB="0" anchor="ctr" anchorCtr="0">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r h="238760">
                <a:tc>
                  <a:txBody>
                    <a:bodyPr/>
                    <a:p>
                      <a:pPr marL="71755" algn="l" eaLnBrk="1" fontAlgn="auto" latinLnBrk="0" hangingPunct="1">
                        <a:lnSpc>
                          <a:spcPts val="1010"/>
                        </a:lnSpc>
                        <a:spcBef>
                          <a:spcPts val="300"/>
                        </a:spcBef>
                        <a:buClrTx/>
                        <a:buSzTx/>
                        <a:buFontTx/>
                        <a:buNone/>
                      </a:pPr>
                      <a:r>
                        <a:rPr lang="en-US" altLang="zh-CN" sz="900" spc="-35" dirty="0">
                          <a:solidFill>
                            <a:srgbClr val="313130"/>
                          </a:solidFill>
                          <a:latin typeface="Times New Roman" panose="02020603050405020304" charset="0"/>
                          <a:cs typeface="Times New Roman" panose="02020603050405020304" charset="0"/>
                        </a:rPr>
                        <a:t>Buttons</a:t>
                      </a:r>
                      <a:endParaRPr lang="en-US" altLang="zh-CN" sz="900" spc="-35" dirty="0">
                        <a:solidFill>
                          <a:srgbClr val="313130"/>
                        </a:solidFill>
                        <a:latin typeface="Times New Roman" panose="02020603050405020304" charset="0"/>
                        <a:cs typeface="Times New Roman" panose="02020603050405020304" charset="0"/>
                      </a:endParaRPr>
                    </a:p>
                  </a:txBody>
                  <a:tcPr marL="0" marR="0" marT="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en-US" sz="900" spc="10" dirty="0">
                          <a:solidFill>
                            <a:srgbClr val="313130"/>
                          </a:solidFill>
                          <a:latin typeface="Times New Roman" panose="02020603050405020304" charset="0"/>
                          <a:ea typeface="+mn-ea"/>
                          <a:cs typeface="Times New Roman" panose="02020603050405020304" charset="0"/>
                          <a:sym typeface="+mn-ea"/>
                        </a:rPr>
                        <a:t>Reset</a:t>
                      </a:r>
                      <a:r>
                        <a:rPr lang="en-US" altLang="zh-CN" sz="900" spc="10" dirty="0">
                          <a:solidFill>
                            <a:srgbClr val="313130"/>
                          </a:solidFill>
                          <a:latin typeface="Times New Roman" panose="02020603050405020304" charset="0"/>
                          <a:ea typeface="+mn-ea"/>
                          <a:cs typeface="Times New Roman" panose="02020603050405020304" charset="0"/>
                          <a:sym typeface="+mn-ea"/>
                        </a:rPr>
                        <a:t>,ON/OFF</a:t>
                      </a:r>
                      <a:endParaRPr lang="en-US" altLang="zh-CN" sz="900" spc="10" dirty="0">
                        <a:solidFill>
                          <a:srgbClr val="313130"/>
                        </a:solidFill>
                        <a:latin typeface="Times New Roman" panose="02020603050405020304" charset="0"/>
                        <a:ea typeface="+mn-ea"/>
                        <a:cs typeface="Times New Roman" panose="02020603050405020304" charset="0"/>
                        <a:sym typeface="+mn-ea"/>
                      </a:endParaRPr>
                    </a:p>
                  </a:txBody>
                  <a:tcPr marL="0" marR="0" marT="53975" marB="0" anchor="ctr" anchorCtr="0">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r h="238760">
                <a:tc>
                  <a:txBody>
                    <a:bodyPr/>
                    <a:p>
                      <a:pPr marL="71755" algn="l">
                        <a:lnSpc>
                          <a:spcPts val="1005"/>
                        </a:lnSpc>
                        <a:spcBef>
                          <a:spcPts val="345"/>
                        </a:spcBef>
                        <a:buClrTx/>
                        <a:buSzTx/>
                        <a:buFontTx/>
                        <a:tabLst>
                          <a:tab pos="120650" algn="l"/>
                        </a:tabLst>
                      </a:pPr>
                      <a:r>
                        <a:rPr lang="zh-CN" sz="900" dirty="0" smtClean="0">
                          <a:solidFill>
                            <a:srgbClr val="313130"/>
                          </a:solidFill>
                          <a:latin typeface="Times New Roman" panose="02020603050405020304" charset="0"/>
                          <a:cs typeface="Times New Roman" panose="02020603050405020304" charset="0"/>
                        </a:rPr>
                        <a:t>LED Indicators</a:t>
                      </a:r>
                      <a:endParaRPr lang="zh-CN" sz="900" dirty="0" smtClean="0">
                        <a:solidFill>
                          <a:srgbClr val="313130"/>
                        </a:solidFill>
                        <a:latin typeface="Times New Roman" panose="02020603050405020304" charset="0"/>
                        <a:cs typeface="Times New Roman" panose="02020603050405020304" charset="0"/>
                      </a:endParaRPr>
                    </a:p>
                  </a:txBody>
                  <a:tcPr marL="0" marR="0" marT="0" marB="0" anchor="ctr">
                    <a:lnR w="19050">
                      <a:solidFill>
                        <a:srgbClr val="FFFFFF"/>
                      </a:solidFill>
                      <a:prstDash val="solid"/>
                    </a:lnR>
                    <a:lnT w="19050">
                      <a:solidFill>
                        <a:srgbClr val="FFFFFF"/>
                      </a:solidFill>
                      <a:prstDash val="solid"/>
                    </a:lnT>
                    <a:lnB w="19050">
                      <a:solidFill>
                        <a:srgbClr val="FFFFFF"/>
                      </a:solidFill>
                      <a:prstDash val="soli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sz="900" spc="10" dirty="0" smtClean="0">
                          <a:solidFill>
                            <a:srgbClr val="313130"/>
                          </a:solidFill>
                          <a:latin typeface="Times New Roman" panose="02020603050405020304" charset="0"/>
                          <a:ea typeface="+mn-ea"/>
                          <a:cs typeface="Times New Roman" panose="02020603050405020304" charset="0"/>
                          <a:sym typeface="+mn-ea"/>
                        </a:rPr>
                        <a:t>P</a:t>
                      </a:r>
                      <a:r>
                        <a:rPr lang="en-US" sz="900" spc="10" dirty="0" smtClean="0">
                          <a:solidFill>
                            <a:srgbClr val="313130"/>
                          </a:solidFill>
                          <a:latin typeface="Times New Roman" panose="02020603050405020304" charset="0"/>
                          <a:ea typeface="+mn-ea"/>
                          <a:cs typeface="Times New Roman" panose="02020603050405020304" charset="0"/>
                          <a:sym typeface="+mn-ea"/>
                        </a:rPr>
                        <a:t>ower,</a:t>
                      </a:r>
                      <a:r>
                        <a:rPr sz="900" spc="10" dirty="0" smtClean="0">
                          <a:solidFill>
                            <a:srgbClr val="313130"/>
                          </a:solidFill>
                          <a:latin typeface="Times New Roman" panose="02020603050405020304" charset="0"/>
                          <a:ea typeface="+mn-ea"/>
                          <a:cs typeface="Times New Roman" panose="02020603050405020304" charset="0"/>
                          <a:sym typeface="+mn-ea"/>
                        </a:rPr>
                        <a:t>PON</a:t>
                      </a:r>
                      <a:r>
                        <a:rPr lang="en-US" sz="900" spc="10" dirty="0" smtClean="0">
                          <a:solidFill>
                            <a:srgbClr val="313130"/>
                          </a:solidFill>
                          <a:latin typeface="Times New Roman" panose="02020603050405020304" charset="0"/>
                          <a:ea typeface="+mn-ea"/>
                          <a:cs typeface="Times New Roman" panose="02020603050405020304" charset="0"/>
                          <a:sym typeface="+mn-ea"/>
                        </a:rPr>
                        <a:t>,</a:t>
                      </a:r>
                      <a:r>
                        <a:rPr sz="900" spc="10" dirty="0" smtClean="0">
                          <a:solidFill>
                            <a:srgbClr val="313130"/>
                          </a:solidFill>
                          <a:latin typeface="Times New Roman" panose="02020603050405020304" charset="0"/>
                          <a:ea typeface="+mn-ea"/>
                          <a:cs typeface="Times New Roman" panose="02020603050405020304" charset="0"/>
                          <a:sym typeface="+mn-ea"/>
                        </a:rPr>
                        <a:t>LOS</a:t>
                      </a:r>
                      <a:r>
                        <a:rPr lang="en-US" sz="900" spc="10" dirty="0" smtClean="0">
                          <a:solidFill>
                            <a:srgbClr val="313130"/>
                          </a:solidFill>
                          <a:latin typeface="Times New Roman" panose="02020603050405020304" charset="0"/>
                          <a:ea typeface="+mn-ea"/>
                          <a:cs typeface="Times New Roman" panose="02020603050405020304" charset="0"/>
                          <a:sym typeface="+mn-ea"/>
                        </a:rPr>
                        <a:t>,</a:t>
                      </a:r>
                      <a:r>
                        <a:rPr sz="900" spc="10" dirty="0" smtClean="0">
                          <a:solidFill>
                            <a:srgbClr val="313130"/>
                          </a:solidFill>
                          <a:latin typeface="Times New Roman" panose="02020603050405020304" charset="0"/>
                          <a:ea typeface="+mn-ea"/>
                          <a:cs typeface="Times New Roman" panose="02020603050405020304" charset="0"/>
                          <a:sym typeface="+mn-ea"/>
                        </a:rPr>
                        <a:t>LAN</a:t>
                      </a:r>
                      <a:endParaRPr sz="900" spc="10" dirty="0" smtClean="0">
                        <a:solidFill>
                          <a:srgbClr val="313130"/>
                        </a:solidFill>
                        <a:latin typeface="Times New Roman" panose="02020603050405020304" charset="0"/>
                        <a:ea typeface="+mn-ea"/>
                        <a:cs typeface="Times New Roman" panose="02020603050405020304" charset="0"/>
                        <a:sym typeface="+mn-ea"/>
                      </a:endParaRPr>
                    </a:p>
                  </a:txBody>
                  <a:tcPr marL="0" marR="0" marT="0" marB="0" anchor="ctr" anchorCtr="0">
                    <a:lnL w="19050">
                      <a:solidFill>
                        <a:srgbClr val="FFFFFF"/>
                      </a:solidFill>
                      <a:prstDash val="solid"/>
                    </a:lnL>
                    <a:lnT w="19050">
                      <a:solidFill>
                        <a:srgbClr val="FFFFFF"/>
                      </a:solidFill>
                      <a:prstDash val="solid"/>
                    </a:lnT>
                    <a:lnB w="19050">
                      <a:solidFill>
                        <a:srgbClr val="FFFFFF"/>
                      </a:solidFill>
                      <a:prstDash val="solid"/>
                    </a:lnB>
                    <a:solidFill>
                      <a:srgbClr val="EEEEEE"/>
                    </a:solidFill>
                  </a:tcPr>
                </a:tc>
              </a:tr>
            </a:tbl>
          </a:graphicData>
        </a:graphic>
      </p:graphicFrame>
      <p:sp>
        <p:nvSpPr>
          <p:cNvPr id="6" name="圆角矩形 5"/>
          <p:cNvSpPr/>
          <p:nvPr/>
        </p:nvSpPr>
        <p:spPr>
          <a:xfrm>
            <a:off x="223520" y="608036"/>
            <a:ext cx="3500120" cy="269875"/>
          </a:xfrm>
          <a:prstGeom prst="round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   </a:t>
            </a:r>
            <a:r>
              <a:rPr lang="en-US" altLang="zh-CN" sz="2000" b="1">
                <a:latin typeface="Times New Roman" panose="02020603050405020304" charset="0"/>
                <a:cs typeface="Times New Roman" panose="02020603050405020304" charset="0"/>
              </a:rPr>
              <a:t>Hardware Parameters</a:t>
            </a:r>
            <a:endParaRPr lang="en-US" altLang="zh-CN" sz="2000" b="1">
              <a:latin typeface="Times New Roman" panose="02020603050405020304" charset="0"/>
              <a:cs typeface="Times New Roman" panose="02020603050405020304" charset="0"/>
            </a:endParaRPr>
          </a:p>
        </p:txBody>
      </p:sp>
      <p:sp>
        <p:nvSpPr>
          <p:cNvPr id="11" name="椭圆 10"/>
          <p:cNvSpPr/>
          <p:nvPr/>
        </p:nvSpPr>
        <p:spPr>
          <a:xfrm>
            <a:off x="314325" y="688975"/>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142851" y="616455"/>
            <a:ext cx="894080" cy="306705"/>
          </a:xfrm>
          <a:prstGeom prst="rect">
            <a:avLst/>
          </a:prstGeom>
          <a:noFill/>
        </p:spPr>
        <p:txBody>
          <a:bodyPr wrap="none" rtlCol="0">
            <a:spAutoFit/>
          </a:bodyPr>
          <a:lstStyle/>
          <a:p>
            <a:pPr algn="l"/>
            <a:r>
              <a:rPr lang="zh-CN" altLang="en-US" sz="1400" dirty="0">
                <a:solidFill>
                  <a:schemeClr val="bg1"/>
                </a:solidFill>
                <a:latin typeface="微软雅黑" panose="020B0503020204020204" charset="-122"/>
                <a:ea typeface="微软雅黑" panose="020B0503020204020204" charset="-122"/>
                <a:cs typeface="Arial" panose="020B0604020202020204" pitchFamily="34" charset="0"/>
                <a:sym typeface="+mn-ea"/>
              </a:rPr>
              <a:t>功能数据</a:t>
            </a:r>
            <a:endParaRPr lang="en-US" altLang="zh-CN" sz="1400" dirty="0">
              <a:solidFill>
                <a:schemeClr val="bg1"/>
              </a:solidFill>
              <a:latin typeface="Arial" panose="020B0604020202020204" pitchFamily="34" charset="0"/>
              <a:cs typeface="Arial" panose="020B0604020202020204" pitchFamily="34" charset="0"/>
            </a:endParaRPr>
          </a:p>
        </p:txBody>
      </p:sp>
      <p:sp>
        <p:nvSpPr>
          <p:cNvPr id="17" name="椭圆 16"/>
          <p:cNvSpPr/>
          <p:nvPr/>
        </p:nvSpPr>
        <p:spPr>
          <a:xfrm>
            <a:off x="4008231" y="715808"/>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object 2"/>
          <p:cNvGraphicFramePr>
            <a:graphicFrameLocks noGrp="1"/>
          </p:cNvGraphicFramePr>
          <p:nvPr>
            <p:custDataLst>
              <p:tags r:id="rId2"/>
            </p:custDataLst>
          </p:nvPr>
        </p:nvGraphicFramePr>
        <p:xfrm>
          <a:off x="3873500" y="936625"/>
          <a:ext cx="3486150" cy="1489710"/>
        </p:xfrm>
        <a:graphic>
          <a:graphicData uri="http://schemas.openxmlformats.org/drawingml/2006/table">
            <a:tbl>
              <a:tblPr firstRow="1" bandRow="1">
                <a:tableStyleId>{2D5ABB26-0587-4C30-8999-92F81FD0307C}</a:tableStyleId>
              </a:tblPr>
              <a:tblGrid>
                <a:gridCol w="813435"/>
                <a:gridCol w="2672715"/>
              </a:tblGrid>
              <a:tr h="1201420">
                <a:tc>
                  <a:txBody>
                    <a:bodyPr/>
                    <a:p>
                      <a:pPr marL="71755" eaLnBrk="1" fontAlgn="auto" latinLnBrk="0" hangingPunct="1">
                        <a:lnSpc>
                          <a:spcPts val="1010"/>
                        </a:lnSpc>
                        <a:spcBef>
                          <a:spcPts val="300"/>
                        </a:spcBef>
                      </a:pPr>
                      <a:r>
                        <a:rPr sz="900" b="0" spc="-35" dirty="0">
                          <a:solidFill>
                            <a:srgbClr val="313130"/>
                          </a:solidFill>
                          <a:latin typeface="Times New Roman" panose="02020603050405020304" charset="0"/>
                          <a:cs typeface="Times New Roman" panose="02020603050405020304" charset="0"/>
                          <a:sym typeface="+mn-ea"/>
                        </a:rPr>
                        <a:t>PON </a:t>
                      </a:r>
                      <a:endParaRPr lang="zh-CN" sz="900" b="0" spc="-35" dirty="0">
                        <a:solidFill>
                          <a:srgbClr val="313130"/>
                        </a:solidFill>
                        <a:latin typeface="Times New Roman" panose="02020603050405020304" charset="0"/>
                        <a:cs typeface="Times New Roman" panose="02020603050405020304" charset="0"/>
                        <a:sym typeface="+mn-ea"/>
                      </a:endParaRPr>
                    </a:p>
                  </a:txBody>
                  <a:tcPr marL="0" marR="0" marT="54610" marB="0" anchor="ctr">
                    <a:lnR w="19050">
                      <a:solidFill>
                        <a:srgbClr val="FFFFFF"/>
                      </a:solidFill>
                      <a:prstDash val="solid"/>
                    </a:lnR>
                    <a:lnB w="19050">
                      <a:solidFill>
                        <a:srgbClr val="FFFFFF"/>
                      </a:solidFill>
                      <a:prstDash val="solid"/>
                    </a:lnB>
                    <a:solidFill>
                      <a:schemeClr val="bg1">
                        <a:lumMod val="95000"/>
                      </a:schemeClr>
                    </a:solidFill>
                  </a:tcPr>
                </a:tc>
                <a:tc>
                  <a:txBody>
                    <a:bodyPr/>
                    <a:p>
                      <a:pPr marL="144145" marR="19685" indent="-71755" algn="l" defTabSz="914400" eaLnBrk="1" fontAlgn="auto" latinLnBrk="0" hangingPunct="1">
                        <a:lnSpc>
                          <a:spcPct val="115000"/>
                        </a:lnSpc>
                        <a:spcBef>
                          <a:spcPts val="0"/>
                        </a:spcBef>
                        <a:buClrTx/>
                        <a:buSzTx/>
                        <a:buFontTx/>
                        <a:buChar char="•"/>
                        <a:tabLst>
                          <a:tab pos="121285" algn="l"/>
                        </a:tabLst>
                      </a:pPr>
                      <a:r>
                        <a:rPr lang="en-US" altLang="zh-CN" sz="900" spc="15" dirty="0" smtClean="0">
                          <a:solidFill>
                            <a:srgbClr val="313130"/>
                          </a:solidFill>
                          <a:latin typeface="Times New Roman" panose="02020603050405020304" charset="0"/>
                          <a:cs typeface="Times New Roman" panose="02020603050405020304" charset="0"/>
                        </a:rPr>
                        <a:t>1*PON Port(EPON PX20+ and</a:t>
                      </a:r>
                      <a:r>
                        <a:rPr lang="en-US" altLang="zh-CN" sz="900" spc="15" dirty="0" smtClean="0">
                          <a:solidFill>
                            <a:srgbClr val="313130"/>
                          </a:solidFill>
                          <a:latin typeface="Times New Roman" panose="02020603050405020304" charset="0"/>
                          <a:cs typeface="Times New Roman" panose="02020603050405020304" charset="0"/>
                        </a:rPr>
                        <a:t> GPON Class B+)</a:t>
                      </a:r>
                      <a:endParaRPr lang="en-US" altLang="zh-CN" sz="900" spc="15" dirty="0" smtClean="0">
                        <a:solidFill>
                          <a:srgbClr val="313130"/>
                        </a:solidFill>
                        <a:latin typeface="Times New Roman" panose="02020603050405020304" charset="0"/>
                        <a:cs typeface="Times New Roman" panose="02020603050405020304" charset="0"/>
                      </a:endParaRPr>
                    </a:p>
                    <a:p>
                      <a:pPr marL="144145" marR="19685" indent="-71755" algn="l" defTabSz="914400" eaLnBrk="1" fontAlgn="auto" latinLnBrk="0" hangingPunct="1">
                        <a:lnSpc>
                          <a:spcPct val="135000"/>
                        </a:lnSpc>
                        <a:spcBef>
                          <a:spcPts val="0"/>
                        </a:spcBef>
                        <a:buClrTx/>
                        <a:buSzTx/>
                        <a:buFontTx/>
                        <a:buChar char="•"/>
                        <a:tabLst>
                          <a:tab pos="121285" algn="l"/>
                        </a:tabLst>
                      </a:pPr>
                      <a:r>
                        <a:rPr sz="900" spc="15" dirty="0">
                          <a:solidFill>
                            <a:srgbClr val="313130"/>
                          </a:solidFill>
                          <a:latin typeface="Times New Roman" panose="02020603050405020304" charset="0"/>
                          <a:cs typeface="Times New Roman" panose="02020603050405020304" charset="0"/>
                          <a:sym typeface="+mn-ea"/>
                        </a:rPr>
                        <a:t>Single-mode </a:t>
                      </a:r>
                      <a:r>
                        <a:rPr lang="en-US" sz="900" spc="15" dirty="0">
                          <a:solidFill>
                            <a:srgbClr val="313130"/>
                          </a:solidFill>
                          <a:latin typeface="Times New Roman" panose="02020603050405020304" charset="0"/>
                          <a:cs typeface="Times New Roman" panose="02020603050405020304" charset="0"/>
                          <a:sym typeface="+mn-ea"/>
                        </a:rPr>
                        <a:t>O</a:t>
                      </a:r>
                      <a:r>
                        <a:rPr sz="900" spc="15" dirty="0">
                          <a:solidFill>
                            <a:srgbClr val="313130"/>
                          </a:solidFill>
                          <a:latin typeface="Times New Roman" panose="02020603050405020304" charset="0"/>
                          <a:cs typeface="Times New Roman" panose="02020603050405020304" charset="0"/>
                          <a:sym typeface="+mn-ea"/>
                        </a:rPr>
                        <a:t>ptical </a:t>
                      </a:r>
                      <a:r>
                        <a:rPr lang="en-US" sz="900" spc="15" dirty="0">
                          <a:solidFill>
                            <a:srgbClr val="313130"/>
                          </a:solidFill>
                          <a:latin typeface="Times New Roman" panose="02020603050405020304" charset="0"/>
                          <a:cs typeface="Times New Roman" panose="02020603050405020304" charset="0"/>
                          <a:sym typeface="+mn-ea"/>
                        </a:rPr>
                        <a:t>F</a:t>
                      </a:r>
                      <a:r>
                        <a:rPr sz="900" spc="15" dirty="0">
                          <a:solidFill>
                            <a:srgbClr val="313130"/>
                          </a:solidFill>
                          <a:latin typeface="Times New Roman" panose="02020603050405020304" charset="0"/>
                          <a:cs typeface="Times New Roman" panose="02020603050405020304" charset="0"/>
                          <a:sym typeface="+mn-ea"/>
                        </a:rPr>
                        <a:t>iber</a:t>
                      </a:r>
                      <a:r>
                        <a:rPr lang="zh-CN" sz="900" spc="15" dirty="0">
                          <a:solidFill>
                            <a:srgbClr val="313130"/>
                          </a:solidFill>
                          <a:latin typeface="Times New Roman" panose="02020603050405020304" charset="0"/>
                          <a:cs typeface="Times New Roman" panose="02020603050405020304" charset="0"/>
                          <a:sym typeface="+mn-ea"/>
                        </a:rPr>
                        <a:t>，</a:t>
                      </a:r>
                      <a:r>
                        <a:rPr sz="900" spc="20" dirty="0">
                          <a:solidFill>
                            <a:srgbClr val="313130"/>
                          </a:solidFill>
                          <a:latin typeface="Times New Roman" panose="02020603050405020304" charset="0"/>
                          <a:cs typeface="Times New Roman" panose="02020603050405020304" charset="0"/>
                          <a:sym typeface="+mn-ea"/>
                        </a:rPr>
                        <a:t>SC/</a:t>
                      </a:r>
                      <a:r>
                        <a:rPr lang="en-US" sz="900" spc="20" dirty="0">
                          <a:solidFill>
                            <a:srgbClr val="313130"/>
                          </a:solidFill>
                          <a:latin typeface="Times New Roman" panose="02020603050405020304" charset="0"/>
                          <a:cs typeface="Times New Roman" panose="02020603050405020304" charset="0"/>
                          <a:sym typeface="+mn-ea"/>
                        </a:rPr>
                        <a:t>A</a:t>
                      </a:r>
                      <a:r>
                        <a:rPr sz="900" spc="20" dirty="0">
                          <a:solidFill>
                            <a:srgbClr val="313130"/>
                          </a:solidFill>
                          <a:latin typeface="Times New Roman" panose="02020603050405020304" charset="0"/>
                          <a:cs typeface="Times New Roman" panose="02020603050405020304" charset="0"/>
                          <a:sym typeface="+mn-ea"/>
                        </a:rPr>
                        <a:t>PC</a:t>
                      </a:r>
                      <a:endParaRPr sz="900" spc="15" dirty="0">
                        <a:solidFill>
                          <a:srgbClr val="313130"/>
                        </a:solidFill>
                        <a:latin typeface="Times New Roman" panose="02020603050405020304" charset="0"/>
                        <a:cs typeface="Times New Roman" panose="02020603050405020304" charset="0"/>
                        <a:sym typeface="+mn-ea"/>
                      </a:endParaRPr>
                    </a:p>
                    <a:p>
                      <a:pPr marL="144145" marR="19685" indent="-71755" algn="l" defTabSz="914400" eaLnBrk="1" fontAlgn="auto" latinLnBrk="0" hangingPunct="1">
                        <a:lnSpc>
                          <a:spcPct val="135000"/>
                        </a:lnSpc>
                        <a:spcBef>
                          <a:spcPts val="0"/>
                        </a:spcBef>
                        <a:buClrTx/>
                        <a:buSzTx/>
                        <a:buFontTx/>
                        <a:buChar char="•"/>
                        <a:tabLst>
                          <a:tab pos="121285" algn="l"/>
                        </a:tabLst>
                      </a:pPr>
                      <a:r>
                        <a:rPr sz="900" spc="15" dirty="0">
                          <a:solidFill>
                            <a:srgbClr val="313130"/>
                          </a:solidFill>
                          <a:latin typeface="Times New Roman" panose="02020603050405020304" charset="0"/>
                          <a:cs typeface="Times New Roman" panose="02020603050405020304" charset="0"/>
                          <a:sym typeface="+mn-ea"/>
                        </a:rPr>
                        <a:t>Transmission </a:t>
                      </a:r>
                      <a:r>
                        <a:rPr lang="en-US" sz="900" spc="15" dirty="0">
                          <a:solidFill>
                            <a:srgbClr val="313130"/>
                          </a:solidFill>
                          <a:latin typeface="Times New Roman" panose="02020603050405020304" charset="0"/>
                          <a:cs typeface="Times New Roman" panose="02020603050405020304" charset="0"/>
                          <a:sym typeface="+mn-ea"/>
                        </a:rPr>
                        <a:t>P</a:t>
                      </a:r>
                      <a:r>
                        <a:rPr sz="900" spc="15" dirty="0">
                          <a:solidFill>
                            <a:srgbClr val="313130"/>
                          </a:solidFill>
                          <a:latin typeface="Times New Roman" panose="02020603050405020304" charset="0"/>
                          <a:cs typeface="Times New Roman" panose="02020603050405020304" charset="0"/>
                          <a:sym typeface="+mn-ea"/>
                        </a:rPr>
                        <a:t>ower：0～+4dBm</a:t>
                      </a:r>
                      <a:endParaRPr sz="900" spc="15" dirty="0">
                        <a:solidFill>
                          <a:srgbClr val="313130"/>
                        </a:solidFill>
                        <a:latin typeface="Times New Roman" panose="02020603050405020304" charset="0"/>
                        <a:cs typeface="Times New Roman" panose="02020603050405020304" charset="0"/>
                        <a:sym typeface="+mn-ea"/>
                      </a:endParaRPr>
                    </a:p>
                    <a:p>
                      <a:pPr marL="144145" marR="19685" indent="-71755" algn="l" defTabSz="914400" eaLnBrk="1" fontAlgn="auto" latinLnBrk="0" hangingPunct="1">
                        <a:lnSpc>
                          <a:spcPct val="135000"/>
                        </a:lnSpc>
                        <a:spcBef>
                          <a:spcPts val="0"/>
                        </a:spcBef>
                        <a:buClrTx/>
                        <a:buSzTx/>
                        <a:buFontTx/>
                        <a:buChar char="•"/>
                        <a:tabLst>
                          <a:tab pos="121285" algn="l"/>
                        </a:tabLst>
                      </a:pPr>
                      <a:r>
                        <a:rPr lang="en-US" sz="900" spc="15" dirty="0">
                          <a:solidFill>
                            <a:srgbClr val="313130"/>
                          </a:solidFill>
                          <a:latin typeface="Times New Roman" panose="02020603050405020304" charset="0"/>
                          <a:cs typeface="Times New Roman" panose="02020603050405020304" charset="0"/>
                          <a:sym typeface="+mn-ea"/>
                        </a:rPr>
                        <a:t>R</a:t>
                      </a:r>
                      <a:r>
                        <a:rPr sz="900" spc="15" dirty="0">
                          <a:solidFill>
                            <a:srgbClr val="313130"/>
                          </a:solidFill>
                          <a:latin typeface="Times New Roman" panose="02020603050405020304" charset="0"/>
                          <a:cs typeface="Times New Roman" panose="02020603050405020304" charset="0"/>
                          <a:sym typeface="+mn-ea"/>
                        </a:rPr>
                        <a:t>eceiver </a:t>
                      </a:r>
                      <a:r>
                        <a:rPr lang="en-US" sz="900" spc="15" dirty="0">
                          <a:solidFill>
                            <a:srgbClr val="313130"/>
                          </a:solidFill>
                          <a:latin typeface="Times New Roman" panose="02020603050405020304" charset="0"/>
                          <a:cs typeface="Times New Roman" panose="02020603050405020304" charset="0"/>
                          <a:sym typeface="+mn-ea"/>
                        </a:rPr>
                        <a:t>S</a:t>
                      </a:r>
                      <a:r>
                        <a:rPr sz="900" spc="15" dirty="0">
                          <a:solidFill>
                            <a:srgbClr val="313130"/>
                          </a:solidFill>
                          <a:latin typeface="Times New Roman" panose="02020603050405020304" charset="0"/>
                          <a:cs typeface="Times New Roman" panose="02020603050405020304" charset="0"/>
                          <a:sym typeface="+mn-ea"/>
                        </a:rPr>
                        <a:t>ensitivity： -27dBm</a:t>
                      </a:r>
                      <a:endParaRPr sz="900" spc="15" dirty="0">
                        <a:solidFill>
                          <a:srgbClr val="313130"/>
                        </a:solidFill>
                        <a:latin typeface="Times New Roman" panose="02020603050405020304" charset="0"/>
                        <a:cs typeface="Times New Roman" panose="02020603050405020304" charset="0"/>
                        <a:sym typeface="+mn-ea"/>
                      </a:endParaRPr>
                    </a:p>
                    <a:p>
                      <a:pPr marL="144145" marR="19685" indent="-71755" algn="l" defTabSz="914400" eaLnBrk="1" fontAlgn="auto" latinLnBrk="0" hangingPunct="1">
                        <a:lnSpc>
                          <a:spcPct val="135000"/>
                        </a:lnSpc>
                        <a:spcBef>
                          <a:spcPts val="0"/>
                        </a:spcBef>
                        <a:buClrTx/>
                        <a:buSzTx/>
                        <a:buFontTx/>
                        <a:buChar char="•"/>
                        <a:tabLst>
                          <a:tab pos="121285" algn="l"/>
                        </a:tabLst>
                      </a:pPr>
                      <a:r>
                        <a:rPr lang="en-US" altLang="zh-CN" sz="900" spc="15" dirty="0">
                          <a:solidFill>
                            <a:srgbClr val="313130"/>
                          </a:solidFill>
                          <a:latin typeface="Times New Roman" panose="02020603050405020304" charset="0"/>
                          <a:cs typeface="Times New Roman" panose="02020603050405020304" charset="0"/>
                          <a:sym typeface="+mn-ea"/>
                        </a:rPr>
                        <a:t>Overload</a:t>
                      </a:r>
                      <a:r>
                        <a:rPr sz="900" spc="15" dirty="0">
                          <a:solidFill>
                            <a:srgbClr val="313130"/>
                          </a:solidFill>
                          <a:latin typeface="Times New Roman" panose="02020603050405020304" charset="0"/>
                          <a:cs typeface="Times New Roman" panose="02020603050405020304" charset="0"/>
                          <a:sym typeface="+mn-ea"/>
                        </a:rPr>
                        <a:t>: -3dBm(EPON) or  -8dBm(GPON)</a:t>
                      </a:r>
                      <a:endParaRPr sz="900" spc="15" dirty="0">
                        <a:solidFill>
                          <a:srgbClr val="313130"/>
                        </a:solidFill>
                        <a:latin typeface="Times New Roman" panose="02020603050405020304" charset="0"/>
                        <a:cs typeface="Times New Roman" panose="02020603050405020304" charset="0"/>
                        <a:sym typeface="+mn-ea"/>
                      </a:endParaRPr>
                    </a:p>
                    <a:p>
                      <a:pPr marL="144145" marR="19685" indent="-71755" algn="l" defTabSz="914400" eaLnBrk="1" fontAlgn="auto" latinLnBrk="0" hangingPunct="1">
                        <a:lnSpc>
                          <a:spcPct val="135000"/>
                        </a:lnSpc>
                        <a:spcBef>
                          <a:spcPts val="0"/>
                        </a:spcBef>
                        <a:buClrTx/>
                        <a:buSzTx/>
                        <a:buFontTx/>
                        <a:buChar char="•"/>
                        <a:tabLst>
                          <a:tab pos="121285" algn="l"/>
                        </a:tabLst>
                      </a:pPr>
                      <a:r>
                        <a:rPr sz="900" spc="15" dirty="0">
                          <a:solidFill>
                            <a:srgbClr val="313130"/>
                          </a:solidFill>
                          <a:latin typeface="Times New Roman" panose="02020603050405020304" charset="0"/>
                          <a:cs typeface="Times New Roman" panose="02020603050405020304" charset="0"/>
                          <a:sym typeface="+mn-ea"/>
                        </a:rPr>
                        <a:t>Distance：20KM</a:t>
                      </a:r>
                      <a:endParaRPr sz="900" spc="15" dirty="0">
                        <a:solidFill>
                          <a:srgbClr val="313130"/>
                        </a:solidFill>
                        <a:latin typeface="Times New Roman" panose="02020603050405020304" charset="0"/>
                        <a:cs typeface="Times New Roman" panose="02020603050405020304" charset="0"/>
                        <a:sym typeface="+mn-ea"/>
                      </a:endParaRPr>
                    </a:p>
                    <a:p>
                      <a:pPr marL="144145" marR="19685" indent="-71755" algn="l" defTabSz="914400" eaLnBrk="1" fontAlgn="auto" latinLnBrk="0" hangingPunct="1">
                        <a:lnSpc>
                          <a:spcPct val="135000"/>
                        </a:lnSpc>
                        <a:spcBef>
                          <a:spcPts val="0"/>
                        </a:spcBef>
                        <a:buClrTx/>
                        <a:buSzTx/>
                        <a:buFontTx/>
                        <a:buChar char="•"/>
                        <a:tabLst>
                          <a:tab pos="121285" algn="l"/>
                        </a:tabLst>
                      </a:pPr>
                      <a:r>
                        <a:rPr lang="en-US" altLang="zh-CN" sz="900" spc="15" dirty="0">
                          <a:solidFill>
                            <a:srgbClr val="313130"/>
                          </a:solidFill>
                          <a:latin typeface="Times New Roman" panose="02020603050405020304" charset="0"/>
                          <a:cs typeface="Times New Roman" panose="02020603050405020304" charset="0"/>
                          <a:sym typeface="+mn-ea"/>
                        </a:rPr>
                        <a:t>W</a:t>
                      </a:r>
                      <a:r>
                        <a:rPr lang="zh-CN" sz="900" spc="15" dirty="0">
                          <a:solidFill>
                            <a:srgbClr val="313130"/>
                          </a:solidFill>
                          <a:latin typeface="Times New Roman" panose="02020603050405020304" charset="0"/>
                          <a:cs typeface="Times New Roman" panose="02020603050405020304" charset="0"/>
                          <a:sym typeface="+mn-ea"/>
                        </a:rPr>
                        <a:t>avelength</a:t>
                      </a:r>
                      <a:r>
                        <a:rPr sz="900" spc="15" dirty="0">
                          <a:solidFill>
                            <a:srgbClr val="313130"/>
                          </a:solidFill>
                          <a:latin typeface="Times New Roman" panose="02020603050405020304" charset="0"/>
                          <a:cs typeface="Times New Roman" panose="02020603050405020304" charset="0"/>
                          <a:sym typeface="+mn-ea"/>
                        </a:rPr>
                        <a:t>: </a:t>
                      </a:r>
                      <a:r>
                        <a:rPr lang="en-US" sz="900" spc="15" dirty="0">
                          <a:solidFill>
                            <a:srgbClr val="313130"/>
                          </a:solidFill>
                          <a:latin typeface="Times New Roman" panose="02020603050405020304" charset="0"/>
                          <a:cs typeface="Times New Roman" panose="02020603050405020304" charset="0"/>
                          <a:sym typeface="+mn-ea"/>
                        </a:rPr>
                        <a:t>TX</a:t>
                      </a:r>
                      <a:r>
                        <a:rPr sz="900" spc="15" dirty="0">
                          <a:solidFill>
                            <a:srgbClr val="313130"/>
                          </a:solidFill>
                          <a:latin typeface="Times New Roman" panose="02020603050405020304" charset="0"/>
                          <a:cs typeface="Times New Roman" panose="02020603050405020304" charset="0"/>
                          <a:sym typeface="+mn-ea"/>
                        </a:rPr>
                        <a:t> 1310nm, R</a:t>
                      </a:r>
                      <a:r>
                        <a:rPr lang="en-US" sz="900" spc="15" dirty="0">
                          <a:solidFill>
                            <a:srgbClr val="313130"/>
                          </a:solidFill>
                          <a:latin typeface="Times New Roman" panose="02020603050405020304" charset="0"/>
                          <a:cs typeface="Times New Roman" panose="02020603050405020304" charset="0"/>
                          <a:sym typeface="+mn-ea"/>
                        </a:rPr>
                        <a:t>X</a:t>
                      </a:r>
                      <a:r>
                        <a:rPr sz="900" spc="15" dirty="0">
                          <a:solidFill>
                            <a:srgbClr val="313130"/>
                          </a:solidFill>
                          <a:latin typeface="Times New Roman" panose="02020603050405020304" charset="0"/>
                          <a:cs typeface="Times New Roman" panose="02020603050405020304" charset="0"/>
                          <a:sym typeface="+mn-ea"/>
                        </a:rPr>
                        <a:t>1490nm</a:t>
                      </a:r>
                      <a:endParaRPr sz="900" spc="15" dirty="0">
                        <a:solidFill>
                          <a:srgbClr val="313130"/>
                        </a:solidFill>
                        <a:latin typeface="Times New Roman" panose="02020603050405020304" charset="0"/>
                        <a:cs typeface="Times New Roman" panose="02020603050405020304" charset="0"/>
                        <a:sym typeface="+mn-ea"/>
                      </a:endParaRPr>
                    </a:p>
                    <a:p>
                      <a:pPr marL="144145" marR="19685" indent="-71755" algn="l" defTabSz="914400" eaLnBrk="1" fontAlgn="auto" latinLnBrk="0" hangingPunct="1">
                        <a:lnSpc>
                          <a:spcPct val="135000"/>
                        </a:lnSpc>
                        <a:spcBef>
                          <a:spcPts val="0"/>
                        </a:spcBef>
                        <a:buClrTx/>
                        <a:buSzTx/>
                        <a:buFontTx/>
                        <a:buChar char="•"/>
                        <a:tabLst>
                          <a:tab pos="121285" algn="l"/>
                        </a:tabLst>
                      </a:pPr>
                      <a:r>
                        <a:rPr lang="en-US" altLang="zh-CN" sz="900" spc="15" dirty="0" smtClean="0">
                          <a:solidFill>
                            <a:srgbClr val="313130"/>
                          </a:solidFill>
                          <a:latin typeface="Times New Roman" panose="02020603050405020304" charset="0"/>
                          <a:cs typeface="Times New Roman" panose="02020603050405020304" charset="0"/>
                        </a:rPr>
                        <a:t>Rate</a:t>
                      </a:r>
                      <a:r>
                        <a:rPr lang="zh-CN" altLang="en-US" sz="900" spc="15" dirty="0" smtClean="0">
                          <a:solidFill>
                            <a:srgbClr val="313130"/>
                          </a:solidFill>
                          <a:latin typeface="Times New Roman" panose="02020603050405020304" charset="0"/>
                          <a:cs typeface="Times New Roman" panose="02020603050405020304" charset="0"/>
                        </a:rPr>
                        <a:t>：Upstream:1.25Gbps, Downstream:2.5Gbps</a:t>
                      </a:r>
                      <a:endParaRPr lang="zh-CN" altLang="en-US" sz="900" spc="15" dirty="0" smtClean="0">
                        <a:solidFill>
                          <a:srgbClr val="313130"/>
                        </a:solidFill>
                        <a:latin typeface="Times New Roman" panose="02020603050405020304" charset="0"/>
                        <a:cs typeface="Times New Roman" panose="02020603050405020304" charset="0"/>
                      </a:endParaRPr>
                    </a:p>
                  </a:txBody>
                  <a:tcPr marL="0" marR="0" marT="0" marB="0" anchor="ctr">
                    <a:lnL w="19050">
                      <a:solidFill>
                        <a:srgbClr val="FFFFFF"/>
                      </a:solidFill>
                      <a:prstDash val="solid"/>
                    </a:lnL>
                    <a:lnB w="19050">
                      <a:solidFill>
                        <a:srgbClr val="FFFFFF"/>
                      </a:solidFill>
                      <a:prstDash val="solid"/>
                    </a:lnB>
                    <a:solidFill>
                      <a:schemeClr val="bg1">
                        <a:lumMod val="95000"/>
                      </a:schemeClr>
                    </a:solidFill>
                  </a:tcPr>
                </a:tc>
              </a:tr>
              <a:tr h="288000">
                <a:tc>
                  <a:txBody>
                    <a:bodyPr/>
                    <a:p>
                      <a:pPr marL="71755" marR="0" lvl="0" algn="l" eaLnBrk="1" fontAlgn="auto" latinLnBrk="0" hangingPunct="1">
                        <a:lnSpc>
                          <a:spcPts val="1010"/>
                        </a:lnSpc>
                        <a:spcBef>
                          <a:spcPts val="300"/>
                        </a:spcBef>
                        <a:buClrTx/>
                        <a:buSzTx/>
                        <a:buFontTx/>
                        <a:buNone/>
                      </a:pPr>
                      <a:r>
                        <a:rPr sz="900" spc="-35" dirty="0">
                          <a:solidFill>
                            <a:srgbClr val="313130"/>
                          </a:solidFill>
                          <a:latin typeface="Times New Roman" panose="02020603050405020304" charset="0"/>
                          <a:cs typeface="Times New Roman" panose="02020603050405020304" charset="0"/>
                          <a:sym typeface="+mn-ea"/>
                        </a:rPr>
                        <a:t>LAN </a:t>
                      </a:r>
                      <a:endParaRPr sz="900" spc="-35" dirty="0">
                        <a:solidFill>
                          <a:srgbClr val="313130"/>
                        </a:solidFill>
                        <a:latin typeface="Times New Roman" panose="02020603050405020304" charset="0"/>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a:solidFill>
                        <a:srgbClr val="FFFFFF"/>
                      </a:solidFill>
                      <a:prstDash val="solid"/>
                    </a:lnB>
                    <a:solidFill>
                      <a:schemeClr val="bg1">
                        <a:lumMod val="95000"/>
                      </a:schemeClr>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1*GE,</a:t>
                      </a:r>
                      <a:r>
                        <a:rPr lang="en-US" sz="900" spc="10" dirty="0" smtClean="0">
                          <a:solidFill>
                            <a:srgbClr val="313130"/>
                          </a:solidFill>
                          <a:latin typeface="Times New Roman" panose="02020603050405020304" charset="0"/>
                          <a:ea typeface="+mn-ea"/>
                          <a:cs typeface="Times New Roman" panose="02020603050405020304" charset="0"/>
                        </a:rPr>
                        <a:t>10/100/1000 1000BASE-T  </a:t>
                      </a:r>
                      <a:r>
                        <a:rPr lang="en-US" sz="900" dirty="0">
                          <a:solidFill>
                            <a:srgbClr val="313130"/>
                          </a:solidFill>
                          <a:latin typeface="Times New Roman" panose="02020603050405020304" charset="0"/>
                          <a:cs typeface="Times New Roman" panose="02020603050405020304" charset="0"/>
                          <a:sym typeface="+mn-ea"/>
                        </a:rPr>
                        <a:t>Auto-Negotiation</a:t>
                      </a:r>
                      <a:endParaRPr lang="en-US"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lnB w="19050">
                      <a:solidFill>
                        <a:srgbClr val="FFFFFF"/>
                      </a:solidFill>
                      <a:prstDash val="solid"/>
                    </a:lnB>
                    <a:solidFill>
                      <a:schemeClr val="bg1">
                        <a:lumMod val="95000"/>
                      </a:schemeClr>
                    </a:solidFill>
                  </a:tcPr>
                </a:tc>
              </a:tr>
            </a:tbl>
          </a:graphicData>
        </a:graphic>
      </p:graphicFrame>
      <p:sp>
        <p:nvSpPr>
          <p:cNvPr id="30" name="椭圆 29"/>
          <p:cNvSpPr/>
          <p:nvPr>
            <p:custDataLst>
              <p:tags r:id="rId3"/>
            </p:custDataLst>
          </p:nvPr>
        </p:nvSpPr>
        <p:spPr>
          <a:xfrm>
            <a:off x="3957955" y="715645"/>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圆角矩形 30"/>
          <p:cNvSpPr/>
          <p:nvPr>
            <p:custDataLst>
              <p:tags r:id="rId4"/>
            </p:custDataLst>
          </p:nvPr>
        </p:nvSpPr>
        <p:spPr>
          <a:xfrm>
            <a:off x="3859530" y="616291"/>
            <a:ext cx="3500120" cy="269875"/>
          </a:xfrm>
          <a:prstGeom prst="round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b="1"/>
              <a:t>   </a:t>
            </a:r>
            <a:r>
              <a:rPr lang="en-US" altLang="zh-CN" sz="2000" b="1">
                <a:latin typeface="Times New Roman" panose="02020603050405020304" charset="0"/>
                <a:cs typeface="Times New Roman" panose="02020603050405020304" charset="0"/>
                <a:sym typeface="+mn-ea"/>
              </a:rPr>
              <a:t>Interface Performances</a:t>
            </a:r>
            <a:endParaRPr lang="en-US" altLang="zh-CN" sz="2000" b="1">
              <a:latin typeface="Times New Roman" panose="02020603050405020304" charset="0"/>
              <a:cs typeface="Times New Roman" panose="02020603050405020304" charset="0"/>
            </a:endParaRPr>
          </a:p>
        </p:txBody>
      </p:sp>
      <p:sp>
        <p:nvSpPr>
          <p:cNvPr id="32" name="椭圆 31"/>
          <p:cNvSpPr/>
          <p:nvPr>
            <p:custDataLst>
              <p:tags r:id="rId5"/>
            </p:custDataLst>
          </p:nvPr>
        </p:nvSpPr>
        <p:spPr>
          <a:xfrm>
            <a:off x="3950335" y="697230"/>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2"/>
          <p:cNvGraphicFramePr>
            <a:graphicFrameLocks noGrp="1"/>
          </p:cNvGraphicFramePr>
          <p:nvPr>
            <p:custDataLst>
              <p:tags r:id="rId1"/>
            </p:custDataLst>
          </p:nvPr>
        </p:nvGraphicFramePr>
        <p:xfrm>
          <a:off x="238760" y="915035"/>
          <a:ext cx="3413760" cy="6538595"/>
        </p:xfrm>
        <a:graphic>
          <a:graphicData uri="http://schemas.openxmlformats.org/drawingml/2006/table">
            <a:tbl>
              <a:tblPr firstRow="1" bandRow="1">
                <a:tableStyleId>{2D5ABB26-0587-4C30-8999-92F81FD0307C}</a:tableStyleId>
              </a:tblPr>
              <a:tblGrid>
                <a:gridCol w="813435"/>
                <a:gridCol w="2600325"/>
              </a:tblGrid>
              <a:tr h="1329055">
                <a:tc>
                  <a:txBody>
                    <a:bodyPr/>
                    <a:p>
                      <a:pPr marL="71755" marR="0" lvl="0" indent="0" algn="l" defTabSz="914400" eaLnBrk="1" fontAlgn="auto" latinLnBrk="0" hangingPunct="1">
                        <a:lnSpc>
                          <a:spcPts val="1010"/>
                        </a:lnSpc>
                        <a:spcBef>
                          <a:spcPts val="300"/>
                        </a:spcBef>
                        <a:spcAft>
                          <a:spcPts val="0"/>
                        </a:spcAft>
                        <a:buClrTx/>
                        <a:buSzTx/>
                        <a:buFontTx/>
                        <a:buNone/>
                        <a:defRPr/>
                      </a:pPr>
                      <a:r>
                        <a:rPr lang="en-US" altLang="zh-CN" sz="900" dirty="0" smtClean="0">
                          <a:solidFill>
                            <a:srgbClr val="313130"/>
                          </a:solidFill>
                          <a:uFillTx/>
                          <a:latin typeface="Times New Roman" panose="02020603050405020304" charset="0"/>
                          <a:cs typeface="Times New Roman" panose="02020603050405020304" charset="0"/>
                          <a:sym typeface="+mn-ea"/>
                        </a:rPr>
                        <a:t>Basic</a:t>
                      </a:r>
                      <a:endParaRPr lang="en-US" altLang="zh-CN" sz="900" dirty="0" smtClean="0">
                        <a:solidFill>
                          <a:srgbClr val="313130"/>
                        </a:solidFill>
                        <a:uFillTx/>
                        <a:latin typeface="Times New Roman" panose="02020603050405020304" charset="0"/>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a:solidFill>
                        <a:srgbClr val="FFFFFF"/>
                      </a:solidFill>
                      <a:prstDash val="solid"/>
                    </a:lnB>
                    <a:solidFill>
                      <a:srgbClr val="EEEEEE"/>
                    </a:solidFill>
                  </a:tcPr>
                </a:tc>
                <a:tc>
                  <a:txBody>
                    <a:bodyPr/>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MPCP </a:t>
                      </a:r>
                      <a:r>
                        <a:rPr lang="en-US" altLang="zh-CN" sz="900" spc="15" dirty="0" err="1" smtClean="0">
                          <a:solidFill>
                            <a:srgbClr val="313130"/>
                          </a:solidFill>
                          <a:latin typeface="Times New Roman" panose="02020603050405020304" charset="0"/>
                          <a:cs typeface="Times New Roman" panose="02020603050405020304" charset="0"/>
                          <a:sym typeface="+mn-ea"/>
                        </a:rPr>
                        <a:t>discover&amp;register</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authentication Mac/Loid/</a:t>
                      </a:r>
                      <a:r>
                        <a:rPr lang="en-US" altLang="zh-CN" sz="900" spc="15" dirty="0" err="1" smtClean="0">
                          <a:solidFill>
                            <a:srgbClr val="313130"/>
                          </a:solidFill>
                          <a:latin typeface="Times New Roman" panose="02020603050405020304" charset="0"/>
                          <a:cs typeface="Times New Roman" panose="02020603050405020304" charset="0"/>
                          <a:sym typeface="+mn-ea"/>
                        </a:rPr>
                        <a:t>Mac+Loid</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Triple Churning</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DBA bandwidth</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auto-detecting, auto-configuration, and auto firmware upgrade </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SN/</a:t>
                      </a:r>
                      <a:r>
                        <a:rPr lang="en-US" altLang="zh-CN" sz="900" spc="15" dirty="0" err="1" smtClean="0">
                          <a:solidFill>
                            <a:srgbClr val="313130"/>
                          </a:solidFill>
                          <a:latin typeface="Times New Roman" panose="02020603050405020304" charset="0"/>
                          <a:cs typeface="Times New Roman" panose="02020603050405020304" charset="0"/>
                          <a:sym typeface="+mn-ea"/>
                        </a:rPr>
                        <a:t>Psw</a:t>
                      </a:r>
                      <a:r>
                        <a:rPr lang="en-US" altLang="zh-CN" sz="900" spc="15" dirty="0" smtClean="0">
                          <a:solidFill>
                            <a:srgbClr val="313130"/>
                          </a:solidFill>
                          <a:latin typeface="Times New Roman" panose="02020603050405020304" charset="0"/>
                          <a:cs typeface="Times New Roman" panose="02020603050405020304" charset="0"/>
                          <a:sym typeface="+mn-ea"/>
                        </a:rPr>
                        <a:t>/Loid/</a:t>
                      </a:r>
                      <a:r>
                        <a:rPr lang="en-US" altLang="zh-CN" sz="900" spc="15" dirty="0" err="1" smtClean="0">
                          <a:solidFill>
                            <a:srgbClr val="313130"/>
                          </a:solidFill>
                          <a:latin typeface="Times New Roman" panose="02020603050405020304" charset="0"/>
                          <a:cs typeface="Times New Roman" panose="02020603050405020304" charset="0"/>
                          <a:sym typeface="+mn-ea"/>
                        </a:rPr>
                        <a:t>Loid+Psw</a:t>
                      </a:r>
                      <a:r>
                        <a:rPr lang="en-US" altLang="zh-CN" sz="900" spc="15" dirty="0" smtClean="0">
                          <a:solidFill>
                            <a:srgbClr val="313130"/>
                          </a:solidFill>
                          <a:latin typeface="Times New Roman" panose="02020603050405020304" charset="0"/>
                          <a:cs typeface="Times New Roman" panose="02020603050405020304" charset="0"/>
                          <a:sym typeface="+mn-ea"/>
                        </a:rPr>
                        <a:t> authentication</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a:solidFill>
                        <a:srgbClr val="FFFFFF"/>
                      </a:solidFill>
                      <a:prstDash val="solid"/>
                    </a:lnB>
                    <a:solidFill>
                      <a:srgbClr val="EEEEEE"/>
                    </a:solidFill>
                  </a:tcPr>
                </a:tc>
              </a:tr>
              <a:tr h="541020">
                <a:tc>
                  <a:txBody>
                    <a:bodyPr/>
                    <a:lstStyle/>
                    <a:p>
                      <a:pPr marL="71755" algn="l">
                        <a:lnSpc>
                          <a:spcPts val="1010"/>
                        </a:lnSpc>
                        <a:spcBef>
                          <a:spcPts val="300"/>
                        </a:spcBef>
                        <a:buClrTx/>
                        <a:buSzTx/>
                        <a:buFontTx/>
                        <a:buNone/>
                      </a:pPr>
                      <a:r>
                        <a:rPr lang="en-US" altLang="en-US" sz="900" dirty="0" smtClean="0">
                          <a:solidFill>
                            <a:srgbClr val="313130"/>
                          </a:solidFill>
                          <a:uFillTx/>
                          <a:latin typeface="Times New Roman" panose="02020603050405020304" charset="0"/>
                          <a:cs typeface="Times New Roman" panose="02020603050405020304" charset="0"/>
                          <a:sym typeface="+mn-ea"/>
                        </a:rPr>
                        <a:t>Alarm</a:t>
                      </a:r>
                      <a:endParaRPr lang="en-US" altLang="en-US" sz="900" b="0" dirty="0" smtClean="0">
                        <a:solidFill>
                          <a:srgbClr val="313130"/>
                        </a:solidFill>
                        <a:uFillTx/>
                        <a:latin typeface="Times New Roman" panose="02020603050405020304" charset="0"/>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a:solidFill>
                        <a:srgbClr val="FFFFFF"/>
                      </a:solidFill>
                      <a:prstDash val="solid"/>
                    </a:lnB>
                    <a:solidFill>
                      <a:srgbClr val="EEEEEE"/>
                    </a:solidFill>
                  </a:tcPr>
                </a:tc>
                <a:tc>
                  <a:txBody>
                    <a:bodyPr/>
                    <a:lstStyle/>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Dying Gasp</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Port Loop Detect</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Eth Port Los</a:t>
                      </a:r>
                      <a:endParaRPr lang="en-US" altLang="zh-CN" sz="900" spc="15"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a:solidFill>
                        <a:srgbClr val="FFFFFF"/>
                      </a:solidFill>
                      <a:prstDash val="solid"/>
                    </a:lnB>
                    <a:solidFill>
                      <a:srgbClr val="EEEEEE"/>
                    </a:solidFill>
                  </a:tcPr>
                </a:tc>
              </a:tr>
              <a:tr h="541020">
                <a:tc>
                  <a:txBody>
                    <a:bodyPr/>
                    <a:p>
                      <a:pPr marL="71755" algn="l">
                        <a:lnSpc>
                          <a:spcPts val="1010"/>
                        </a:lnSpc>
                        <a:spcBef>
                          <a:spcPts val="300"/>
                        </a:spcBef>
                        <a:buClrTx/>
                        <a:buSzTx/>
                        <a:buFontTx/>
                        <a:buNone/>
                      </a:pPr>
                      <a:r>
                        <a:rPr lang="en-US" altLang="en-US" sz="900" dirty="0" smtClean="0">
                          <a:solidFill>
                            <a:srgbClr val="313130"/>
                          </a:solidFill>
                          <a:uFillTx/>
                          <a:latin typeface="Times New Roman" panose="02020603050405020304" charset="0"/>
                          <a:cs typeface="Times New Roman" panose="02020603050405020304" charset="0"/>
                          <a:sym typeface="+mn-ea"/>
                        </a:rPr>
                        <a:t>LAN</a:t>
                      </a:r>
                      <a:endParaRPr lang="en-US" altLang="en-US" sz="900" b="0" dirty="0" smtClean="0">
                        <a:solidFill>
                          <a:srgbClr val="313130"/>
                        </a:solidFill>
                        <a:uFillTx/>
                        <a:latin typeface="Times New Roman" panose="02020603050405020304" charset="0"/>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a:solidFill>
                        <a:srgbClr val="FFFFFF"/>
                      </a:solidFill>
                      <a:prstDash val="solid"/>
                    </a:lnB>
                    <a:solidFill>
                      <a:srgbClr val="EEEEEE"/>
                    </a:solidFill>
                  </a:tcPr>
                </a:tc>
                <a:tc>
                  <a:txBody>
                    <a:bodyPr/>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Port rate limiting</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Loop detection</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Storm cONTrol</a:t>
                      </a:r>
                      <a:endParaRPr lang="en-US" altLang="zh-CN" sz="900" spc="15"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a:solidFill>
                        <a:srgbClr val="FFFFFF"/>
                      </a:solidFill>
                      <a:prstDash val="solid"/>
                    </a:lnB>
                    <a:solidFill>
                      <a:srgbClr val="EEEEEE"/>
                    </a:solidFill>
                  </a:tcPr>
                </a:tc>
              </a:tr>
              <a:tr h="541020">
                <a:tc>
                  <a:txBody>
                    <a:bodyPr/>
                    <a:p>
                      <a:pPr marL="71755" marR="0" lvl="0" indent="0" algn="l" defTabSz="914400" eaLnBrk="1" fontAlgn="auto" latinLnBrk="0" hangingPunct="1">
                        <a:lnSpc>
                          <a:spcPts val="1010"/>
                        </a:lnSpc>
                        <a:spcBef>
                          <a:spcPts val="300"/>
                        </a:spcBef>
                        <a:spcAft>
                          <a:spcPts val="0"/>
                        </a:spcAft>
                        <a:buClrTx/>
                        <a:buSzTx/>
                        <a:buFontTx/>
                        <a:buNone/>
                        <a:defRPr/>
                      </a:pPr>
                      <a:endParaRPr lang="en-US" altLang="zh-CN" sz="900" b="0" dirty="0" smtClean="0">
                        <a:solidFill>
                          <a:srgbClr val="313130"/>
                        </a:solidFill>
                        <a:uFillTx/>
                        <a:latin typeface="Times New Roman" panose="02020603050405020304" charset="0"/>
                        <a:ea typeface="+mn-ea"/>
                        <a:cs typeface="Times New Roman" panose="02020603050405020304" charset="0"/>
                      </a:endParaRPr>
                    </a:p>
                    <a:p>
                      <a:pPr marL="71755" marR="0" lvl="0" indent="0" algn="l" defTabSz="914400" eaLnBrk="1" fontAlgn="auto" latinLnBrk="0" hangingPunct="1">
                        <a:lnSpc>
                          <a:spcPts val="1010"/>
                        </a:lnSpc>
                        <a:spcBef>
                          <a:spcPts val="300"/>
                        </a:spcBef>
                        <a:spcAft>
                          <a:spcPts val="0"/>
                        </a:spcAft>
                        <a:buClrTx/>
                        <a:buSzTx/>
                        <a:buFontTx/>
                        <a:buNone/>
                        <a:defRPr/>
                      </a:pPr>
                      <a:r>
                        <a:rPr lang="en-US" altLang="zh-CN" sz="900" b="0" dirty="0" smtClean="0">
                          <a:solidFill>
                            <a:srgbClr val="313130"/>
                          </a:solidFill>
                          <a:uFillTx/>
                          <a:latin typeface="Times New Roman" panose="02020603050405020304" charset="0"/>
                          <a:ea typeface="+mn-ea"/>
                          <a:cs typeface="Times New Roman" panose="02020603050405020304" charset="0"/>
                        </a:rPr>
                        <a:t>VLAN</a:t>
                      </a:r>
                      <a:endParaRPr lang="en-US" altLang="zh-CN" sz="900" b="0" dirty="0" smtClean="0">
                        <a:solidFill>
                          <a:srgbClr val="313130"/>
                        </a:solidFill>
                        <a:uFillTx/>
                        <a:latin typeface="Times New Roman" panose="02020603050405020304" charset="0"/>
                        <a:ea typeface="+mn-ea"/>
                        <a:cs typeface="Times New Roman" panose="02020603050405020304" charset="0"/>
                      </a:endParaRPr>
                    </a:p>
                    <a:p>
                      <a:pPr marL="71755" algn="l">
                        <a:lnSpc>
                          <a:spcPts val="1010"/>
                        </a:lnSpc>
                        <a:spcBef>
                          <a:spcPts val="300"/>
                        </a:spcBef>
                        <a:buClrTx/>
                        <a:buSzTx/>
                        <a:buFontTx/>
                        <a:buNone/>
                      </a:pPr>
                      <a:endParaRPr lang="en-US" altLang="en-US" sz="900" b="0" dirty="0">
                        <a:solidFill>
                          <a:srgbClr val="313130"/>
                        </a:solidFill>
                        <a:uFillTx/>
                        <a:latin typeface="Times New Roman" panose="02020603050405020304" charset="0"/>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a:solidFill>
                        <a:srgbClr val="FFFFFF"/>
                      </a:solidFill>
                      <a:prstDash val="solid"/>
                    </a:lnB>
                    <a:solidFill>
                      <a:srgbClr val="EEEEEE"/>
                    </a:solidFill>
                  </a:tcPr>
                </a:tc>
                <a:tc>
                  <a:txBody>
                    <a:bodyPr/>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VLAN tag mode</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VLAN transparent mode</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fr-FR" altLang="zh-CN" sz="900" spc="15" dirty="0" smtClean="0">
                          <a:solidFill>
                            <a:srgbClr val="313130"/>
                          </a:solidFill>
                          <a:latin typeface="Times New Roman" panose="02020603050405020304" charset="0"/>
                          <a:cs typeface="Times New Roman" panose="02020603050405020304" charset="0"/>
                          <a:sym typeface="+mn-ea"/>
                        </a:rPr>
                        <a:t>Support VLAN trunk mode(max 8 vlans)</a:t>
                      </a:r>
                      <a:endParaRPr lang="en-US" altLang="zh-CN" sz="900" spc="15"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a:solidFill>
                        <a:srgbClr val="FFFFFF"/>
                      </a:solidFill>
                      <a:prstDash val="solid"/>
                    </a:lnB>
                    <a:solidFill>
                      <a:srgbClr val="EEEEEE"/>
                    </a:solidFill>
                  </a:tcPr>
                </a:tc>
              </a:tr>
              <a:tr h="542925">
                <a:tc>
                  <a:txBody>
                    <a:bodyPr/>
                    <a:lstStyle/>
                    <a:p>
                      <a:pPr marL="71755" algn="l">
                        <a:lnSpc>
                          <a:spcPts val="1010"/>
                        </a:lnSpc>
                        <a:spcBef>
                          <a:spcPts val="300"/>
                        </a:spcBef>
                        <a:buClrTx/>
                        <a:buSzTx/>
                        <a:buFontTx/>
                        <a:buNone/>
                      </a:pPr>
                      <a:r>
                        <a:rPr lang="en-US" altLang="en-US" sz="900" dirty="0">
                          <a:solidFill>
                            <a:srgbClr val="313130"/>
                          </a:solidFill>
                          <a:uFillTx/>
                          <a:latin typeface="Times New Roman" panose="02020603050405020304" charset="0"/>
                          <a:cs typeface="Times New Roman" panose="02020603050405020304" charset="0"/>
                          <a:sym typeface="+mn-ea"/>
                        </a:rPr>
                        <a:t>Multicast</a:t>
                      </a:r>
                      <a:endParaRPr lang="en-US" altLang="en-US" sz="900" b="0" dirty="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a:solidFill>
                        <a:srgbClr val="FFFFFF"/>
                      </a:solidFill>
                      <a:prstDash val="solid"/>
                    </a:lnB>
                    <a:solidFill>
                      <a:srgbClr val="EEEEEE"/>
                    </a:solidFill>
                  </a:tcPr>
                </a:tc>
                <a:tc>
                  <a:txBody>
                    <a:bodyPr/>
                    <a:lstStyle/>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IGMPv1/v2/Snooping </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Max Multicast </a:t>
                      </a:r>
                      <a:r>
                        <a:rPr lang="en-US" altLang="zh-CN" sz="900" spc="15" dirty="0" err="1" smtClean="0">
                          <a:solidFill>
                            <a:srgbClr val="313130"/>
                          </a:solidFill>
                          <a:latin typeface="Times New Roman" panose="02020603050405020304" charset="0"/>
                          <a:cs typeface="Times New Roman" panose="02020603050405020304" charset="0"/>
                          <a:sym typeface="+mn-ea"/>
                        </a:rPr>
                        <a:t>vlan</a:t>
                      </a:r>
                      <a:r>
                        <a:rPr lang="en-US" altLang="zh-CN" sz="900" spc="15" dirty="0" smtClean="0">
                          <a:solidFill>
                            <a:srgbClr val="313130"/>
                          </a:solidFill>
                          <a:latin typeface="Times New Roman" panose="02020603050405020304" charset="0"/>
                          <a:cs typeface="Times New Roman" panose="02020603050405020304" charset="0"/>
                          <a:sym typeface="+mn-ea"/>
                        </a:rPr>
                        <a:t> 8</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Max Multicast Group 64</a:t>
                      </a:r>
                      <a:endParaRPr lang="en-US" altLang="zh-CN" sz="900" spc="15"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a:solidFill>
                        <a:srgbClr val="FFFFFF"/>
                      </a:solidFill>
                      <a:prstDash val="solid"/>
                    </a:lnB>
                    <a:solidFill>
                      <a:srgbClr val="EEEEEE"/>
                    </a:solidFill>
                  </a:tcPr>
                </a:tc>
              </a:tr>
              <a:tr h="530860">
                <a:tc>
                  <a:txBody>
                    <a:bodyPr/>
                    <a:lstStyle/>
                    <a:p>
                      <a:pPr marL="71755" algn="l">
                        <a:lnSpc>
                          <a:spcPts val="1010"/>
                        </a:lnSpc>
                        <a:spcBef>
                          <a:spcPts val="300"/>
                        </a:spcBef>
                        <a:buClrTx/>
                        <a:buSzTx/>
                        <a:buFontTx/>
                        <a:buNone/>
                      </a:pPr>
                      <a:r>
                        <a:rPr lang="en-US" altLang="en-US" sz="900" b="0" dirty="0" smtClean="0">
                          <a:solidFill>
                            <a:srgbClr val="313130"/>
                          </a:solidFill>
                          <a:uFillTx/>
                          <a:latin typeface="Times New Roman" panose="02020603050405020304" charset="0"/>
                          <a:ea typeface="+mn-ea"/>
                          <a:cs typeface="Times New Roman" panose="02020603050405020304" charset="0"/>
                          <a:sym typeface="+mn-ea"/>
                        </a:rPr>
                        <a:t>QOS</a:t>
                      </a:r>
                      <a:endParaRPr lang="en-US" altLang="en-US" sz="900" b="0" dirty="0" smtClean="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a:solidFill>
                        <a:srgbClr val="FFFFFF"/>
                      </a:solidFill>
                      <a:prstDash val="solid"/>
                    </a:lnB>
                    <a:solidFill>
                      <a:srgbClr val="EEEEEE"/>
                    </a:solidFill>
                  </a:tcPr>
                </a:tc>
                <a:tc>
                  <a:txBody>
                    <a:bodyPr/>
                    <a:lstStyle/>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4 queues</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802.1P</a:t>
                      </a:r>
                      <a:endParaRPr lang="en-US" altLang="zh-CN" sz="900" spc="15"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lnB w="19050">
                      <a:solidFill>
                        <a:srgbClr val="FFFFFF"/>
                      </a:solidFill>
                      <a:prstDash val="solid"/>
                    </a:lnB>
                    <a:solidFill>
                      <a:srgbClr val="EEEEEE"/>
                    </a:solidFill>
                  </a:tcPr>
                </a:tc>
              </a:tr>
              <a:tr h="735965">
                <a:tc>
                  <a:txBody>
                    <a:bodyPr/>
                    <a:lstStyle/>
                    <a:p>
                      <a:pPr marL="71755" algn="l">
                        <a:lnSpc>
                          <a:spcPts val="1010"/>
                        </a:lnSpc>
                        <a:spcBef>
                          <a:spcPts val="300"/>
                        </a:spcBef>
                        <a:buClrTx/>
                        <a:buSzTx/>
                        <a:buFontTx/>
                        <a:buNone/>
                      </a:pPr>
                      <a:r>
                        <a:rPr lang="en-US" altLang="en-US" sz="900" b="0" dirty="0" smtClean="0">
                          <a:solidFill>
                            <a:srgbClr val="313130"/>
                          </a:solidFill>
                          <a:uFillTx/>
                          <a:latin typeface="Times New Roman" panose="02020603050405020304" charset="0"/>
                          <a:ea typeface="+mn-ea"/>
                          <a:cs typeface="Times New Roman" panose="02020603050405020304" charset="0"/>
                          <a:sym typeface="+mn-ea"/>
                        </a:rPr>
                        <a:t>L3</a:t>
                      </a:r>
                      <a:endParaRPr lang="en-US" altLang="en-US" sz="900" b="0" dirty="0" smtClean="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a:solidFill>
                        <a:srgbClr val="FFFFFF"/>
                      </a:solidFill>
                      <a:prstDash val="solid"/>
                    </a:lnB>
                    <a:solidFill>
                      <a:srgbClr val="EEEEEE"/>
                    </a:solidFill>
                  </a:tcPr>
                </a:tc>
                <a:tc>
                  <a:txBody>
                    <a:bodyPr/>
                    <a:lstStyle/>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IPv4/IPv6 </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DHCP/PPPOE/Static IP</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Static route</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NAT</a:t>
                      </a:r>
                      <a:endParaRPr lang="en-US" altLang="zh-CN" sz="900" spc="15"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a:solidFill>
                        <a:srgbClr val="FFFFFF"/>
                      </a:solidFill>
                      <a:prstDash val="solid"/>
                    </a:lnB>
                    <a:solidFill>
                      <a:srgbClr val="EEEEEE"/>
                    </a:solidFill>
                  </a:tcPr>
                </a:tc>
              </a:tr>
              <a:tr h="878840">
                <a:tc>
                  <a:txBody>
                    <a:bodyPr/>
                    <a:lstStyle/>
                    <a:p>
                      <a:pPr marL="71755" marR="0" lvl="0" indent="0" algn="l" defTabSz="914400" eaLnBrk="1" fontAlgn="auto" latinLnBrk="0" hangingPunct="1">
                        <a:lnSpc>
                          <a:spcPts val="1010"/>
                        </a:lnSpc>
                        <a:spcBef>
                          <a:spcPts val="300"/>
                        </a:spcBef>
                        <a:spcAft>
                          <a:spcPts val="0"/>
                        </a:spcAft>
                        <a:buClrTx/>
                        <a:buSzTx/>
                        <a:buFontTx/>
                        <a:buNone/>
                        <a:defRPr/>
                      </a:pPr>
                      <a:r>
                        <a:rPr lang="en-US" altLang="zh-CN" sz="900" dirty="0" smtClean="0">
                          <a:solidFill>
                            <a:srgbClr val="313130"/>
                          </a:solidFill>
                          <a:uFillTx/>
                          <a:latin typeface="Times New Roman" panose="02020603050405020304" charset="0"/>
                          <a:cs typeface="Times New Roman" panose="02020603050405020304" charset="0"/>
                          <a:sym typeface="+mn-ea"/>
                        </a:rPr>
                        <a:t>Management</a:t>
                      </a:r>
                      <a:endParaRPr lang="en-US" altLang="zh-CN" sz="900" b="0" dirty="0" smtClean="0">
                        <a:solidFill>
                          <a:srgbClr val="313130"/>
                        </a:solidFill>
                        <a:uFillTx/>
                        <a:latin typeface="Times New Roman" panose="02020603050405020304" charset="0"/>
                        <a:ea typeface="+mn-ea"/>
                        <a:cs typeface="Times New Roman" panose="02020603050405020304" charset="0"/>
                      </a:endParaRPr>
                    </a:p>
                    <a:p>
                      <a:pPr marL="71755" algn="l">
                        <a:lnSpc>
                          <a:spcPts val="1010"/>
                        </a:lnSpc>
                        <a:spcBef>
                          <a:spcPts val="300"/>
                        </a:spcBef>
                        <a:buClrTx/>
                        <a:buSzTx/>
                        <a:buFontTx/>
                        <a:buNone/>
                      </a:pPr>
                      <a:endParaRPr lang="en-US" altLang="en-US" sz="900" b="0" dirty="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c>
                  <a:txBody>
                    <a:bodyPr/>
                    <a:lstStyle/>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CTC OAM 2.0 and 2.1</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ITUT984.x OMCI</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WEB</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TELNET</a:t>
                      </a:r>
                      <a:endParaRPr lang="en-US" altLang="zh-CN" sz="900" spc="15" dirty="0" smtClean="0">
                        <a:solidFill>
                          <a:srgbClr val="313130"/>
                        </a:solidFill>
                        <a:latin typeface="Times New Roman" panose="02020603050405020304" charset="0"/>
                        <a:ea typeface="+mn-ea"/>
                        <a:cs typeface="Times New Roman" panose="02020603050405020304" charset="0"/>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CLI</a:t>
                      </a:r>
                      <a:endParaRPr lang="en-US" altLang="zh-CN" sz="900" spc="15" dirty="0" smtClean="0">
                        <a:solidFill>
                          <a:srgbClr val="313130"/>
                        </a:solidFill>
                        <a:latin typeface="Times New Roman" panose="02020603050405020304" charset="0"/>
                        <a:cs typeface="Times New Roman" panose="02020603050405020304" charset="0"/>
                        <a:sym typeface="+mn-ea"/>
                      </a:endParaRPr>
                    </a:p>
                    <a:p>
                      <a:pPr marL="144145" marR="19685" lvl="0" indent="-71755" algn="l" defTabSz="914400" eaLnBrk="1" fontAlgn="auto" latinLnBrk="0" hangingPunct="1">
                        <a:lnSpc>
                          <a:spcPct val="115000"/>
                        </a:lnSpc>
                        <a:spcBef>
                          <a:spcPts val="0"/>
                        </a:spcBef>
                        <a:spcAft>
                          <a:spcPts val="0"/>
                        </a:spcAft>
                        <a:buClrTx/>
                        <a:buSzTx/>
                        <a:buFontTx/>
                        <a:buChar char="•"/>
                        <a:tabLst>
                          <a:tab pos="121285" algn="l"/>
                        </a:tabLst>
                        <a:defRPr/>
                      </a:pPr>
                      <a:r>
                        <a:rPr lang="en-US" altLang="zh-CN" sz="900" spc="15" dirty="0" smtClean="0">
                          <a:solidFill>
                            <a:srgbClr val="313130"/>
                          </a:solidFill>
                          <a:latin typeface="Times New Roman" panose="02020603050405020304" charset="0"/>
                          <a:cs typeface="Times New Roman" panose="02020603050405020304" charset="0"/>
                          <a:sym typeface="+mn-ea"/>
                        </a:rPr>
                        <a:t>Support TR069 ACS management</a:t>
                      </a:r>
                      <a:endParaRPr lang="en-US" altLang="zh-CN" sz="900" spc="15" dirty="0" smtClean="0">
                        <a:solidFill>
                          <a:srgbClr val="313130"/>
                        </a:solidFill>
                        <a:latin typeface="Times New Roman" panose="02020603050405020304" charset="0"/>
                        <a:cs typeface="Times New Roman" panose="02020603050405020304" charset="0"/>
                        <a:sym typeface="+mn-ea"/>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r>
            </a:tbl>
          </a:graphicData>
        </a:graphic>
      </p:graphicFrame>
      <p:sp>
        <p:nvSpPr>
          <p:cNvPr id="16" name="文本框 15"/>
          <p:cNvSpPr txBox="1"/>
          <p:nvPr/>
        </p:nvSpPr>
        <p:spPr>
          <a:xfrm>
            <a:off x="462391" y="615820"/>
            <a:ext cx="894080" cy="306705"/>
          </a:xfrm>
          <a:prstGeom prst="rect">
            <a:avLst/>
          </a:prstGeom>
          <a:noFill/>
        </p:spPr>
        <p:txBody>
          <a:bodyPr wrap="none" rtlCol="0">
            <a:spAutoFit/>
          </a:bodyPr>
          <a:lstStyle/>
          <a:p>
            <a:pPr algn="l"/>
            <a:r>
              <a:rPr lang="zh-CN" altLang="en-US" sz="1400" dirty="0">
                <a:solidFill>
                  <a:schemeClr val="bg1"/>
                </a:solidFill>
                <a:latin typeface="微软雅黑" panose="020B0503020204020204" charset="-122"/>
                <a:ea typeface="微软雅黑" panose="020B0503020204020204" charset="-122"/>
                <a:cs typeface="Arial" panose="020B0604020202020204" pitchFamily="34" charset="0"/>
                <a:sym typeface="+mn-ea"/>
              </a:rPr>
              <a:t>功能数据</a:t>
            </a:r>
            <a:endParaRPr lang="en-US" altLang="zh-CN" sz="1400" dirty="0">
              <a:solidFill>
                <a:schemeClr val="bg1"/>
              </a:solidFill>
              <a:latin typeface="Arial" panose="020B0604020202020204" pitchFamily="34" charset="0"/>
              <a:cs typeface="Arial" panose="020B0604020202020204" pitchFamily="34" charset="0"/>
            </a:endParaRPr>
          </a:p>
        </p:txBody>
      </p:sp>
      <p:sp>
        <p:nvSpPr>
          <p:cNvPr id="17" name="椭圆 16"/>
          <p:cNvSpPr/>
          <p:nvPr/>
        </p:nvSpPr>
        <p:spPr>
          <a:xfrm>
            <a:off x="327771" y="715173"/>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879666" y="709697"/>
            <a:ext cx="109681"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custDataLst>
              <p:tags r:id="rId2"/>
            </p:custDataLst>
          </p:nvPr>
        </p:nvSpPr>
        <p:spPr>
          <a:xfrm>
            <a:off x="223520" y="608330"/>
            <a:ext cx="3429000" cy="269875"/>
          </a:xfrm>
          <a:prstGeom prst="round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b="1"/>
              <a:t>   </a:t>
            </a:r>
            <a:r>
              <a:rPr lang="en-US" altLang="zh-CN" sz="2000" b="1">
                <a:latin typeface="Times New Roman" panose="02020603050405020304" charset="0"/>
                <a:cs typeface="Times New Roman" panose="02020603050405020304" charset="0"/>
              </a:rPr>
              <a:t>Software Parameters</a:t>
            </a:r>
            <a:endParaRPr lang="en-US" altLang="zh-CN" sz="2000" b="1">
              <a:latin typeface="Times New Roman" panose="02020603050405020304" charset="0"/>
              <a:cs typeface="Times New Roman" panose="02020603050405020304" charset="0"/>
            </a:endParaRPr>
          </a:p>
        </p:txBody>
      </p:sp>
      <p:sp>
        <p:nvSpPr>
          <p:cNvPr id="20" name="椭圆 19"/>
          <p:cNvSpPr/>
          <p:nvPr>
            <p:custDataLst>
              <p:tags r:id="rId3"/>
            </p:custDataLst>
          </p:nvPr>
        </p:nvSpPr>
        <p:spPr>
          <a:xfrm>
            <a:off x="314325" y="688975"/>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圆角矩形 26"/>
          <p:cNvSpPr/>
          <p:nvPr>
            <p:custDataLst>
              <p:tags r:id="rId4"/>
            </p:custDataLst>
          </p:nvPr>
        </p:nvSpPr>
        <p:spPr>
          <a:xfrm>
            <a:off x="3879850" y="608330"/>
            <a:ext cx="3478530" cy="269875"/>
          </a:xfrm>
          <a:prstGeom prst="round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b="1"/>
              <a:t>   </a:t>
            </a:r>
            <a:r>
              <a:rPr lang="en-US" altLang="zh-CN" sz="2000" b="1">
                <a:latin typeface="Times New Roman" panose="02020603050405020304" charset="0"/>
                <a:cs typeface="Times New Roman" panose="02020603050405020304" charset="0"/>
              </a:rPr>
              <a:t>Software</a:t>
            </a:r>
            <a:r>
              <a:rPr lang="en-US" altLang="zh-CN" sz="2000" b="1">
                <a:latin typeface="Times New Roman" panose="02020603050405020304" charset="0"/>
                <a:cs typeface="Times New Roman" panose="02020603050405020304" charset="0"/>
              </a:rPr>
              <a:t> Parameters</a:t>
            </a:r>
            <a:endParaRPr lang="en-US" altLang="zh-CN" sz="2000" b="1">
              <a:latin typeface="Times New Roman" panose="02020603050405020304" charset="0"/>
              <a:cs typeface="Times New Roman" panose="02020603050405020304" charset="0"/>
            </a:endParaRPr>
          </a:p>
        </p:txBody>
      </p:sp>
      <p:sp>
        <p:nvSpPr>
          <p:cNvPr id="28" name="椭圆 27"/>
          <p:cNvSpPr/>
          <p:nvPr>
            <p:custDataLst>
              <p:tags r:id="rId5"/>
            </p:custDataLst>
          </p:nvPr>
        </p:nvSpPr>
        <p:spPr>
          <a:xfrm>
            <a:off x="3970655" y="688975"/>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aphicFrame>
        <p:nvGraphicFramePr>
          <p:cNvPr id="29" name="object 2"/>
          <p:cNvGraphicFramePr>
            <a:graphicFrameLocks noGrp="1"/>
          </p:cNvGraphicFramePr>
          <p:nvPr>
            <p:custDataLst>
              <p:tags r:id="rId6"/>
            </p:custDataLst>
          </p:nvPr>
        </p:nvGraphicFramePr>
        <p:xfrm>
          <a:off x="3879667" y="936395"/>
          <a:ext cx="3480730" cy="2840990"/>
        </p:xfrm>
        <a:graphic>
          <a:graphicData uri="http://schemas.openxmlformats.org/drawingml/2006/table">
            <a:tbl>
              <a:tblPr firstRow="1" bandRow="1">
                <a:tableStyleId>{2D5ABB26-0587-4C30-8999-92F81FD0307C}</a:tableStyleId>
              </a:tblPr>
              <a:tblGrid>
                <a:gridCol w="817245"/>
                <a:gridCol w="2663485"/>
              </a:tblGrid>
              <a:tr h="410149">
                <a:tc>
                  <a:txBody>
                    <a:bodyPr/>
                    <a:p>
                      <a:pPr marL="71755" algn="l">
                        <a:lnSpc>
                          <a:spcPts val="1010"/>
                        </a:lnSpc>
                        <a:spcBef>
                          <a:spcPts val="300"/>
                        </a:spcBef>
                        <a:buClrTx/>
                        <a:buSzTx/>
                        <a:buFontTx/>
                      </a:pPr>
                      <a:r>
                        <a:rPr lang="en-US" altLang="zh-CN" sz="900" dirty="0" smtClean="0">
                          <a:solidFill>
                            <a:srgbClr val="313130"/>
                          </a:solidFill>
                          <a:uFillTx/>
                          <a:latin typeface="Times New Roman" panose="02020603050405020304" charset="0"/>
                          <a:cs typeface="Times New Roman" panose="02020603050405020304" charset="0"/>
                          <a:sym typeface="+mn-ea"/>
                        </a:rPr>
                        <a:t>XPON Mode</a:t>
                      </a:r>
                      <a:endParaRPr lang="en-US" altLang="zh-CN" sz="900" b="0" dirty="0" smtClean="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a:solidFill>
                        <a:srgbClr val="FFFFFF"/>
                      </a:solidFill>
                      <a:prstDash val="solid"/>
                    </a:lnR>
                    <a:lnB w="19050">
                      <a:solidFill>
                        <a:srgbClr val="FFFFFF"/>
                      </a:solidFill>
                      <a:prstDash val="soli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cs typeface="Times New Roman" panose="02020603050405020304" charset="0"/>
                          <a:sym typeface="+mn-ea"/>
                        </a:rPr>
                        <a:t>Dual mode,</a:t>
                      </a:r>
                      <a:r>
                        <a:rPr lang="en-US" sz="900" dirty="0">
                          <a:solidFill>
                            <a:srgbClr val="313130"/>
                          </a:solidFill>
                          <a:latin typeface="Times New Roman" panose="02020603050405020304" charset="0"/>
                          <a:cs typeface="Times New Roman" panose="02020603050405020304" charset="0"/>
                          <a:sym typeface="+mn-ea"/>
                        </a:rPr>
                        <a:t>A</a:t>
                      </a:r>
                      <a:r>
                        <a:rPr sz="900" dirty="0">
                          <a:solidFill>
                            <a:srgbClr val="313130"/>
                          </a:solidFill>
                          <a:latin typeface="Times New Roman" panose="02020603050405020304" charset="0"/>
                          <a:cs typeface="Times New Roman" panose="02020603050405020304" charset="0"/>
                          <a:sym typeface="+mn-ea"/>
                        </a:rPr>
                        <a:t>uto</a:t>
                      </a:r>
                      <a:r>
                        <a:rPr lang="en-US" sz="900" dirty="0">
                          <a:solidFill>
                            <a:srgbClr val="313130"/>
                          </a:solidFill>
                          <a:latin typeface="Times New Roman" panose="02020603050405020304" charset="0"/>
                          <a:cs typeface="Times New Roman" panose="02020603050405020304" charset="0"/>
                          <a:sym typeface="+mn-ea"/>
                        </a:rPr>
                        <a:t>-access to EPON/GPON OLT</a:t>
                      </a:r>
                      <a:endParaRPr lang="zh-CN" altLang="en-US"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a:solidFill>
                        <a:srgbClr val="FFFFFF"/>
                      </a:solidFill>
                      <a:prstDash val="solid"/>
                    </a:lnL>
                    <a:lnB w="19050">
                      <a:solidFill>
                        <a:srgbClr val="FFFFFF"/>
                      </a:solidFill>
                      <a:prstDash val="solid"/>
                    </a:lnB>
                    <a:solidFill>
                      <a:srgbClr val="EEEEEE"/>
                    </a:solidFill>
                  </a:tcPr>
                </a:tc>
              </a:tr>
              <a:tr h="257810">
                <a:tc>
                  <a:txBody>
                    <a:bodyPr/>
                    <a:p>
                      <a:pPr marL="71755" algn="l">
                        <a:lnSpc>
                          <a:spcPts val="1010"/>
                        </a:lnSpc>
                        <a:spcBef>
                          <a:spcPts val="300"/>
                        </a:spcBef>
                        <a:buClrTx/>
                        <a:buSzTx/>
                        <a:buFontTx/>
                        <a:buNone/>
                      </a:pPr>
                      <a:r>
                        <a:rPr lang="en-US" altLang="en-US" sz="900" dirty="0">
                          <a:solidFill>
                            <a:srgbClr val="313130"/>
                          </a:solidFill>
                          <a:uFillTx/>
                          <a:latin typeface="Times New Roman" panose="02020603050405020304" charset="0"/>
                          <a:cs typeface="Times New Roman" panose="02020603050405020304" charset="0"/>
                          <a:sym typeface="+mn-ea"/>
                        </a:rPr>
                        <a:t>Uplink Mode</a:t>
                      </a:r>
                      <a:endParaRPr lang="en-US" altLang="en-US" sz="900" b="0" dirty="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a:solidFill>
                        <a:srgbClr val="FFFFFF"/>
                      </a:solidFill>
                      <a:prstDash val="solid"/>
                    </a:lnR>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cs typeface="Times New Roman" panose="02020603050405020304" charset="0"/>
                          <a:sym typeface="+mn-ea"/>
                        </a:rPr>
                        <a:t>Bridging and Routing Mode</a:t>
                      </a:r>
                      <a:endParaRPr lang="en-US" altLang="zh-CN" sz="900" spc="10" dirty="0" smtClean="0">
                        <a:solidFill>
                          <a:srgbClr val="313130"/>
                        </a:solidFill>
                        <a:latin typeface="Times New Roman" panose="02020603050405020304" charset="0"/>
                        <a:ea typeface="+mn-ea"/>
                        <a:cs typeface="Times New Roman" panose="02020603050405020304" charset="0"/>
                        <a:sym typeface="+mn-ea"/>
                      </a:endParaRPr>
                    </a:p>
                  </a:txBody>
                  <a:tcPr marL="0" marR="0" marT="0" marB="0" anchor="ctr">
                    <a:lnL w="19050">
                      <a:solidFill>
                        <a:srgbClr val="FFFFFF"/>
                      </a:solidFill>
                      <a:prstDash val="solid"/>
                    </a:lnL>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r>
              <a:tr h="360680">
                <a:tc>
                  <a:txBody>
                    <a:bodyPr/>
                    <a:p>
                      <a:pPr marL="71755" marR="0" lvl="0" indent="0" algn="l" defTabSz="914400" eaLnBrk="1" fontAlgn="auto" latinLnBrk="0" hangingPunct="1">
                        <a:lnSpc>
                          <a:spcPts val="1010"/>
                        </a:lnSpc>
                        <a:spcBef>
                          <a:spcPts val="300"/>
                        </a:spcBef>
                        <a:spcAft>
                          <a:spcPts val="0"/>
                        </a:spcAft>
                        <a:buClrTx/>
                        <a:buSzTx/>
                        <a:buFontTx/>
                        <a:buNone/>
                        <a:defRPr/>
                      </a:pPr>
                      <a:r>
                        <a:rPr lang="en-US" altLang="zh-CN" sz="900" dirty="0" smtClean="0">
                          <a:solidFill>
                            <a:srgbClr val="313130"/>
                          </a:solidFill>
                          <a:uFillTx/>
                          <a:latin typeface="Times New Roman" panose="02020603050405020304" charset="0"/>
                          <a:cs typeface="Times New Roman" panose="02020603050405020304" charset="0"/>
                          <a:sym typeface="+mn-ea"/>
                        </a:rPr>
                        <a:t>Abnormal protection</a:t>
                      </a:r>
                      <a:endParaRPr lang="en-US" altLang="zh-CN" sz="900" b="0" dirty="0" smtClean="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cs typeface="Times New Roman" panose="02020603050405020304" charset="0"/>
                          <a:sym typeface="+mn-ea"/>
                        </a:rPr>
                        <a:t>Detecting Rogue ONT, Hardware Dying Gasp</a:t>
                      </a:r>
                      <a:endParaRPr lang="en-US" altLang="zh-CN" sz="900" spc="10" dirty="0" smtClean="0">
                        <a:solidFill>
                          <a:srgbClr val="313130"/>
                        </a:solidFill>
                        <a:latin typeface="Times New Roman" panose="02020603050405020304" charset="0"/>
                        <a:ea typeface="+mn-ea"/>
                        <a:cs typeface="Times New Roman" panose="02020603050405020304" charset="0"/>
                        <a:sym typeface="+mn-ea"/>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r>
              <a:tr h="264795">
                <a:tc>
                  <a:txBody>
                    <a:bodyPr/>
                    <a:p>
                      <a:pPr marL="71755" marR="0" lvl="0" indent="0" algn="l" defTabSz="914400" eaLnBrk="1" fontAlgn="auto" latinLnBrk="0" hangingPunct="1">
                        <a:lnSpc>
                          <a:spcPts val="1010"/>
                        </a:lnSpc>
                        <a:spcBef>
                          <a:spcPts val="300"/>
                        </a:spcBef>
                        <a:spcAft>
                          <a:spcPts val="0"/>
                        </a:spcAft>
                        <a:buClrTx/>
                        <a:buSzTx/>
                        <a:buFontTx/>
                        <a:buNone/>
                        <a:defRPr/>
                      </a:pPr>
                      <a:r>
                        <a:rPr lang="en-US" altLang="en-US" sz="900" dirty="0" smtClean="0">
                          <a:solidFill>
                            <a:srgbClr val="313130"/>
                          </a:solidFill>
                          <a:uFillTx/>
                          <a:latin typeface="Times New Roman" panose="02020603050405020304" charset="0"/>
                          <a:cs typeface="Times New Roman" panose="02020603050405020304" charset="0"/>
                          <a:sym typeface="+mn-ea"/>
                        </a:rPr>
                        <a:t>Firewall</a:t>
                      </a:r>
                      <a:endParaRPr lang="en-US" altLang="en-US" sz="900" b="0" dirty="0" smtClean="0">
                        <a:solidFill>
                          <a:srgbClr val="313130"/>
                        </a:solidFill>
                        <a:uFillTx/>
                        <a:latin typeface="Times New Roman" panose="02020603050405020304" charset="0"/>
                        <a:cs typeface="Times New Roman" panose="02020603050405020304" charset="0"/>
                        <a:sym typeface="+mn-ea"/>
                      </a:endParaRPr>
                    </a:p>
                  </a:txBody>
                  <a:tcPr marL="0" marR="0" marT="0" marB="0" anchor="ctr">
                    <a:lnR w="19050" cap="flat" cmpd="sng" algn="ctr">
                      <a:solidFill>
                        <a:srgbClr val="FFFFFF"/>
                      </a:solidFill>
                      <a:prstDash val="solid"/>
                      <a:round/>
                      <a:headEnd type="none" w="med" len="med"/>
                      <a:tailEnd type="none" w="med" len="med"/>
                    </a:lnR>
                    <a:lnT w="19050">
                      <a:solidFill>
                        <a:srgbClr val="FFFFFF"/>
                      </a:solidFill>
                      <a:prstDash val="solid"/>
                    </a:lnT>
                    <a:lnB w="19050">
                      <a:solidFill>
                        <a:srgbClr val="FFFFFF"/>
                      </a:solidFill>
                      <a:prstDash val="soli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cs typeface="Times New Roman" panose="02020603050405020304" charset="0"/>
                          <a:sym typeface="+mn-ea"/>
                        </a:rPr>
                        <a:t>DDOS, Filtering Based on ACL/MAC/URL</a:t>
                      </a:r>
                      <a:endParaRPr lang="en-US" altLang="zh-CN" sz="900" spc="10" dirty="0" smtClean="0">
                        <a:solidFill>
                          <a:srgbClr val="313130"/>
                        </a:solidFill>
                        <a:latin typeface="Times New Roman" panose="02020603050405020304" charset="0"/>
                        <a:ea typeface="+mn-ea"/>
                        <a:cs typeface="Times New Roman" panose="02020603050405020304" charset="0"/>
                        <a:sym typeface="+mn-ea"/>
                      </a:endParaRPr>
                    </a:p>
                  </a:txBody>
                  <a:tcPr marL="0" marR="0" marT="0" marB="0" anchor="ctr">
                    <a:lnL w="19050" cap="flat" cmpd="sng" algn="ctr">
                      <a:solidFill>
                        <a:srgbClr val="FFFFFF"/>
                      </a:solidFill>
                      <a:prstDash val="solid"/>
                      <a:round/>
                      <a:headEnd type="none" w="med" len="med"/>
                      <a:tailEnd type="none" w="med" len="med"/>
                    </a:lnL>
                    <a:lnT w="19050">
                      <a:solidFill>
                        <a:srgbClr val="FFFFFF"/>
                      </a:solidFill>
                      <a:prstDash val="solid"/>
                    </a:lnT>
                    <a:lnB w="19050">
                      <a:solidFill>
                        <a:srgbClr val="FFFFFF"/>
                      </a:solidFill>
                      <a:prstDash val="solid"/>
                    </a:lnB>
                    <a:solidFill>
                      <a:srgbClr val="EEEEEE"/>
                    </a:solidFill>
                  </a:tcPr>
                </a:tc>
              </a:tr>
            </a:tbl>
          </a:graphicData>
        </a:graphic>
      </p:graphicFrame>
      <p:sp>
        <p:nvSpPr>
          <p:cNvPr id="30" name="椭圆 29"/>
          <p:cNvSpPr/>
          <p:nvPr>
            <p:custDataLst>
              <p:tags r:id="rId7"/>
            </p:custDataLst>
          </p:nvPr>
        </p:nvSpPr>
        <p:spPr>
          <a:xfrm>
            <a:off x="3883476" y="3738012"/>
            <a:ext cx="109681"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圆角矩形 30"/>
          <p:cNvSpPr/>
          <p:nvPr>
            <p:custDataLst>
              <p:tags r:id="rId8"/>
            </p:custDataLst>
          </p:nvPr>
        </p:nvSpPr>
        <p:spPr>
          <a:xfrm>
            <a:off x="3883660" y="3636645"/>
            <a:ext cx="3478530" cy="269875"/>
          </a:xfrm>
          <a:prstGeom prst="round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b="1"/>
              <a:t>   </a:t>
            </a:r>
            <a:r>
              <a:rPr lang="en-US" altLang="zh-CN" sz="2000" b="1">
                <a:latin typeface="Times New Roman" panose="02020603050405020304" charset="0"/>
                <a:cs typeface="Times New Roman" panose="02020603050405020304" charset="0"/>
              </a:rPr>
              <a:t>Packing Lists</a:t>
            </a:r>
            <a:endParaRPr lang="en-US" altLang="zh-CN" sz="2000" b="1">
              <a:latin typeface="Times New Roman" panose="02020603050405020304" charset="0"/>
              <a:cs typeface="Times New Roman" panose="02020603050405020304" charset="0"/>
            </a:endParaRPr>
          </a:p>
        </p:txBody>
      </p:sp>
      <p:sp>
        <p:nvSpPr>
          <p:cNvPr id="32" name="椭圆 31"/>
          <p:cNvSpPr/>
          <p:nvPr>
            <p:custDataLst>
              <p:tags r:id="rId9"/>
            </p:custDataLst>
          </p:nvPr>
        </p:nvSpPr>
        <p:spPr>
          <a:xfrm>
            <a:off x="3974465" y="3717290"/>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aphicFrame>
        <p:nvGraphicFramePr>
          <p:cNvPr id="33" name="object 2"/>
          <p:cNvGraphicFramePr>
            <a:graphicFrameLocks noGrp="1"/>
          </p:cNvGraphicFramePr>
          <p:nvPr>
            <p:custDataLst>
              <p:tags r:id="rId10"/>
            </p:custDataLst>
          </p:nvPr>
        </p:nvGraphicFramePr>
        <p:xfrm>
          <a:off x="3883477" y="3964710"/>
          <a:ext cx="3480730" cy="2840990"/>
        </p:xfrm>
        <a:graphic>
          <a:graphicData uri="http://schemas.openxmlformats.org/drawingml/2006/table">
            <a:tbl>
              <a:tblPr firstRow="1" bandRow="1">
                <a:tableStyleId>{2D5ABB26-0587-4C30-8999-92F81FD0307C}</a:tableStyleId>
              </a:tblPr>
              <a:tblGrid>
                <a:gridCol w="3480730"/>
              </a:tblGrid>
              <a:tr h="410149">
                <a:tc>
                  <a:txBody>
                    <a:bodyPr/>
                    <a:p>
                      <a:pPr marL="71755" algn="l">
                        <a:lnSpc>
                          <a:spcPts val="1010"/>
                        </a:lnSpc>
                        <a:spcBef>
                          <a:spcPts val="300"/>
                        </a:spcBef>
                        <a:buClrTx/>
                        <a:buSzTx/>
                        <a:buFontTx/>
                      </a:pPr>
                      <a:r>
                        <a:rPr lang="en-US" sz="900" b="0" dirty="0" smtClean="0">
                          <a:solidFill>
                            <a:schemeClr val="tx1"/>
                          </a:solidFill>
                          <a:uFillTx/>
                          <a:latin typeface="Times New Roman" panose="02020603050405020304" charset="0"/>
                          <a:ea typeface="+mn-ea"/>
                          <a:cs typeface="Times New Roman" panose="02020603050405020304" charset="0"/>
                          <a:sym typeface="+mn-ea"/>
                        </a:rPr>
                        <a:t>XPON</a:t>
                      </a:r>
                      <a:r>
                        <a:rPr sz="900" b="0" dirty="0" smtClean="0">
                          <a:solidFill>
                            <a:schemeClr val="tx1"/>
                          </a:solidFill>
                          <a:uFillTx/>
                          <a:latin typeface="Times New Roman" panose="02020603050405020304" charset="0"/>
                          <a:ea typeface="+mn-ea"/>
                          <a:cs typeface="Times New Roman" panose="02020603050405020304" charset="0"/>
                          <a:sym typeface="+mn-ea"/>
                        </a:rPr>
                        <a:t> </a:t>
                      </a:r>
                      <a:r>
                        <a:rPr lang="en-US" sz="900" b="0" dirty="0" smtClean="0">
                          <a:solidFill>
                            <a:schemeClr val="tx1"/>
                          </a:solidFill>
                          <a:uFillTx/>
                          <a:latin typeface="Times New Roman" panose="02020603050405020304" charset="0"/>
                          <a:ea typeface="+mn-ea"/>
                          <a:cs typeface="Times New Roman" panose="02020603050405020304" charset="0"/>
                          <a:sym typeface="+mn-ea"/>
                        </a:rPr>
                        <a:t>*</a:t>
                      </a:r>
                      <a:r>
                        <a:rPr sz="900" b="0" dirty="0" smtClean="0">
                          <a:solidFill>
                            <a:schemeClr val="tx1"/>
                          </a:solidFill>
                          <a:uFillTx/>
                          <a:latin typeface="Times New Roman" panose="02020603050405020304" charset="0"/>
                          <a:ea typeface="+mn-ea"/>
                          <a:cs typeface="Times New Roman" panose="02020603050405020304" charset="0"/>
                          <a:sym typeface="+mn-ea"/>
                        </a:rPr>
                        <a:t>1</a:t>
                      </a:r>
                      <a:endParaRPr sz="900" b="0" dirty="0" smtClean="0">
                        <a:solidFill>
                          <a:schemeClr val="tx1"/>
                        </a:solidFill>
                        <a:uFillTx/>
                        <a:latin typeface="Times New Roman" panose="02020603050405020304" charset="0"/>
                        <a:ea typeface="+mn-ea"/>
                        <a:cs typeface="Times New Roman" panose="02020603050405020304" charset="0"/>
                        <a:sym typeface="+mn-ea"/>
                      </a:endParaRPr>
                    </a:p>
                    <a:p>
                      <a:pPr marL="71755" algn="l">
                        <a:lnSpc>
                          <a:spcPts val="1010"/>
                        </a:lnSpc>
                        <a:spcBef>
                          <a:spcPts val="300"/>
                        </a:spcBef>
                        <a:buClrTx/>
                        <a:buSzTx/>
                        <a:buFontTx/>
                      </a:pPr>
                      <a:r>
                        <a:rPr sz="900" b="0" dirty="0" smtClean="0">
                          <a:solidFill>
                            <a:schemeClr val="tx1"/>
                          </a:solidFill>
                          <a:uFillTx/>
                          <a:latin typeface="Times New Roman" panose="02020603050405020304" charset="0"/>
                          <a:ea typeface="+mn-ea"/>
                          <a:cs typeface="Times New Roman" panose="02020603050405020304" charset="0"/>
                          <a:sym typeface="+mn-ea"/>
                        </a:rPr>
                        <a:t>Power Adapter </a:t>
                      </a:r>
                      <a:r>
                        <a:rPr lang="en-US" sz="900" b="0" dirty="0" smtClean="0">
                          <a:solidFill>
                            <a:schemeClr val="tx1"/>
                          </a:solidFill>
                          <a:uFillTx/>
                          <a:latin typeface="Times New Roman" panose="02020603050405020304" charset="0"/>
                          <a:ea typeface="+mn-ea"/>
                          <a:cs typeface="Times New Roman" panose="02020603050405020304" charset="0"/>
                          <a:sym typeface="+mn-ea"/>
                        </a:rPr>
                        <a:t>*</a:t>
                      </a:r>
                      <a:r>
                        <a:rPr sz="900" b="0" dirty="0" smtClean="0">
                          <a:solidFill>
                            <a:schemeClr val="tx1"/>
                          </a:solidFill>
                          <a:uFillTx/>
                          <a:latin typeface="Times New Roman" panose="02020603050405020304" charset="0"/>
                          <a:ea typeface="+mn-ea"/>
                          <a:cs typeface="Times New Roman" panose="02020603050405020304" charset="0"/>
                          <a:sym typeface="+mn-ea"/>
                        </a:rPr>
                        <a:t>1</a:t>
                      </a:r>
                      <a:endParaRPr sz="900" b="0" dirty="0" smtClean="0">
                        <a:solidFill>
                          <a:schemeClr val="tx1"/>
                        </a:solidFill>
                        <a:uFillTx/>
                        <a:latin typeface="Times New Roman" panose="02020603050405020304" charset="0"/>
                        <a:ea typeface="+mn-ea"/>
                        <a:cs typeface="Times New Roman" panose="02020603050405020304" charset="0"/>
                        <a:sym typeface="+mn-ea"/>
                      </a:endParaRPr>
                    </a:p>
                    <a:p>
                      <a:pPr marL="71755" algn="l">
                        <a:lnSpc>
                          <a:spcPts val="1010"/>
                        </a:lnSpc>
                        <a:spcBef>
                          <a:spcPts val="300"/>
                        </a:spcBef>
                        <a:buClrTx/>
                        <a:buSzTx/>
                        <a:buFontTx/>
                      </a:pPr>
                      <a:r>
                        <a:rPr sz="900" b="0" dirty="0" smtClean="0">
                          <a:solidFill>
                            <a:schemeClr val="tx1"/>
                          </a:solidFill>
                          <a:uFillTx/>
                          <a:latin typeface="Times New Roman" panose="02020603050405020304" charset="0"/>
                          <a:ea typeface="+mn-ea"/>
                          <a:cs typeface="Times New Roman" panose="02020603050405020304" charset="0"/>
                          <a:sym typeface="+mn-ea"/>
                        </a:rPr>
                        <a:t>Ethernet Cable </a:t>
                      </a:r>
                      <a:r>
                        <a:rPr lang="en-US" sz="900" b="0" dirty="0" smtClean="0">
                          <a:solidFill>
                            <a:schemeClr val="tx1"/>
                          </a:solidFill>
                          <a:uFillTx/>
                          <a:latin typeface="Times New Roman" panose="02020603050405020304" charset="0"/>
                          <a:ea typeface="+mn-ea"/>
                          <a:cs typeface="Times New Roman" panose="02020603050405020304" charset="0"/>
                          <a:sym typeface="+mn-ea"/>
                        </a:rPr>
                        <a:t>*</a:t>
                      </a:r>
                      <a:r>
                        <a:rPr sz="900" b="0" dirty="0" smtClean="0">
                          <a:solidFill>
                            <a:schemeClr val="tx1"/>
                          </a:solidFill>
                          <a:uFillTx/>
                          <a:latin typeface="Times New Roman" panose="02020603050405020304" charset="0"/>
                          <a:ea typeface="+mn-ea"/>
                          <a:cs typeface="Times New Roman" panose="02020603050405020304" charset="0"/>
                          <a:sym typeface="+mn-ea"/>
                        </a:rPr>
                        <a:t>1</a:t>
                      </a:r>
                      <a:endParaRPr sz="900" b="0" dirty="0" smtClean="0">
                        <a:solidFill>
                          <a:schemeClr val="tx1"/>
                        </a:solidFill>
                        <a:uFillTx/>
                        <a:latin typeface="Times New Roman" panose="02020603050405020304" charset="0"/>
                        <a:ea typeface="+mn-ea"/>
                        <a:cs typeface="Times New Roman" panose="02020603050405020304" charset="0"/>
                        <a:sym typeface="+mn-ea"/>
                      </a:endParaRPr>
                    </a:p>
                    <a:p>
                      <a:pPr marL="71755" algn="l">
                        <a:lnSpc>
                          <a:spcPts val="1010"/>
                        </a:lnSpc>
                        <a:spcBef>
                          <a:spcPts val="300"/>
                        </a:spcBef>
                        <a:buClrTx/>
                        <a:buSzTx/>
                        <a:buFontTx/>
                      </a:pPr>
                      <a:r>
                        <a:rPr sz="900" spc="10" dirty="0">
                          <a:solidFill>
                            <a:schemeClr val="tx1"/>
                          </a:solidFill>
                          <a:latin typeface="Times New Roman" panose="02020603050405020304" charset="0"/>
                          <a:cs typeface="Times New Roman" panose="02020603050405020304" charset="0"/>
                          <a:sym typeface="+mn-ea"/>
                        </a:rPr>
                        <a:t>Quick</a:t>
                      </a:r>
                      <a:r>
                        <a:rPr sz="900" spc="-80" dirty="0">
                          <a:solidFill>
                            <a:schemeClr val="tx1"/>
                          </a:solidFill>
                          <a:latin typeface="Times New Roman" panose="02020603050405020304" charset="0"/>
                          <a:cs typeface="Times New Roman" panose="02020603050405020304" charset="0"/>
                          <a:sym typeface="+mn-ea"/>
                        </a:rPr>
                        <a:t> </a:t>
                      </a:r>
                      <a:r>
                        <a:rPr sz="900" spc="-10" dirty="0">
                          <a:solidFill>
                            <a:schemeClr val="tx1"/>
                          </a:solidFill>
                          <a:latin typeface="Times New Roman" panose="02020603050405020304" charset="0"/>
                          <a:cs typeface="Times New Roman" panose="02020603050405020304" charset="0"/>
                          <a:sym typeface="+mn-ea"/>
                        </a:rPr>
                        <a:t>In</a:t>
                      </a:r>
                      <a:r>
                        <a:rPr sz="900" spc="-45" dirty="0">
                          <a:solidFill>
                            <a:schemeClr val="tx1"/>
                          </a:solidFill>
                          <a:latin typeface="Times New Roman" panose="02020603050405020304" charset="0"/>
                          <a:cs typeface="Times New Roman" panose="02020603050405020304" charset="0"/>
                          <a:sym typeface="+mn-ea"/>
                        </a:rPr>
                        <a:t>s</a:t>
                      </a:r>
                      <a:r>
                        <a:rPr sz="900" spc="65" dirty="0">
                          <a:solidFill>
                            <a:schemeClr val="tx1"/>
                          </a:solidFill>
                          <a:latin typeface="Times New Roman" panose="02020603050405020304" charset="0"/>
                          <a:cs typeface="Times New Roman" panose="02020603050405020304" charset="0"/>
                          <a:sym typeface="+mn-ea"/>
                        </a:rPr>
                        <a:t>t</a:t>
                      </a:r>
                      <a:r>
                        <a:rPr sz="900" spc="20" dirty="0">
                          <a:solidFill>
                            <a:schemeClr val="tx1"/>
                          </a:solidFill>
                          <a:latin typeface="Times New Roman" panose="02020603050405020304" charset="0"/>
                          <a:cs typeface="Times New Roman" panose="02020603050405020304" charset="0"/>
                          <a:sym typeface="+mn-ea"/>
                        </a:rPr>
                        <a:t>all</a:t>
                      </a:r>
                      <a:r>
                        <a:rPr sz="900" spc="15" dirty="0">
                          <a:solidFill>
                            <a:schemeClr val="tx1"/>
                          </a:solidFill>
                          <a:latin typeface="Times New Roman" panose="02020603050405020304" charset="0"/>
                          <a:cs typeface="Times New Roman" panose="02020603050405020304" charset="0"/>
                          <a:sym typeface="+mn-ea"/>
                        </a:rPr>
                        <a:t>a</a:t>
                      </a:r>
                      <a:r>
                        <a:rPr sz="900" spc="60" dirty="0">
                          <a:solidFill>
                            <a:schemeClr val="tx1"/>
                          </a:solidFill>
                          <a:latin typeface="Times New Roman" panose="02020603050405020304" charset="0"/>
                          <a:cs typeface="Times New Roman" panose="02020603050405020304" charset="0"/>
                          <a:sym typeface="+mn-ea"/>
                        </a:rPr>
                        <a:t>tion</a:t>
                      </a:r>
                      <a:r>
                        <a:rPr sz="900" spc="-80" dirty="0">
                          <a:solidFill>
                            <a:schemeClr val="tx1"/>
                          </a:solidFill>
                          <a:latin typeface="Times New Roman" panose="02020603050405020304" charset="0"/>
                          <a:cs typeface="Times New Roman" panose="02020603050405020304" charset="0"/>
                          <a:sym typeface="+mn-ea"/>
                        </a:rPr>
                        <a:t> </a:t>
                      </a:r>
                      <a:r>
                        <a:rPr sz="900" spc="-5" dirty="0">
                          <a:solidFill>
                            <a:schemeClr val="tx1"/>
                          </a:solidFill>
                          <a:latin typeface="Times New Roman" panose="02020603050405020304" charset="0"/>
                          <a:cs typeface="Times New Roman" panose="02020603050405020304" charset="0"/>
                          <a:sym typeface="+mn-ea"/>
                        </a:rPr>
                        <a:t>Guide</a:t>
                      </a:r>
                      <a:r>
                        <a:rPr sz="900" b="0" dirty="0" smtClean="0">
                          <a:solidFill>
                            <a:schemeClr val="tx1"/>
                          </a:solidFill>
                          <a:uFillTx/>
                          <a:latin typeface="Times New Roman" panose="02020603050405020304" charset="0"/>
                          <a:ea typeface="+mn-ea"/>
                          <a:cs typeface="Times New Roman" panose="02020603050405020304" charset="0"/>
                          <a:sym typeface="+mn-ea"/>
                        </a:rPr>
                        <a:t> </a:t>
                      </a:r>
                      <a:r>
                        <a:rPr lang="en-US" sz="900" b="0" dirty="0" smtClean="0">
                          <a:solidFill>
                            <a:schemeClr val="tx1"/>
                          </a:solidFill>
                          <a:uFillTx/>
                          <a:latin typeface="Times New Roman" panose="02020603050405020304" charset="0"/>
                          <a:ea typeface="+mn-ea"/>
                          <a:cs typeface="Times New Roman" panose="02020603050405020304" charset="0"/>
                          <a:sym typeface="+mn-ea"/>
                        </a:rPr>
                        <a:t>*</a:t>
                      </a:r>
                      <a:r>
                        <a:rPr sz="900" b="0" dirty="0" smtClean="0">
                          <a:solidFill>
                            <a:schemeClr val="tx1"/>
                          </a:solidFill>
                          <a:uFillTx/>
                          <a:latin typeface="Times New Roman" panose="02020603050405020304" charset="0"/>
                          <a:ea typeface="+mn-ea"/>
                          <a:cs typeface="Times New Roman" panose="02020603050405020304" charset="0"/>
                          <a:sym typeface="+mn-ea"/>
                        </a:rPr>
                        <a:t>1</a:t>
                      </a:r>
                      <a:endParaRPr sz="900" b="0" dirty="0" smtClean="0">
                        <a:solidFill>
                          <a:schemeClr val="tx1"/>
                        </a:solidFill>
                        <a:uFillTx/>
                        <a:latin typeface="Times New Roman" panose="02020603050405020304" charset="0"/>
                        <a:ea typeface="+mn-ea"/>
                        <a:cs typeface="Times New Roman" panose="02020603050405020304" charset="0"/>
                        <a:sym typeface="+mn-ea"/>
                      </a:endParaRPr>
                    </a:p>
                  </a:txBody>
                  <a:tcPr marL="0" marR="0" marT="0" marB="0" anchor="ctr">
                    <a:lnB w="19050">
                      <a:solidFill>
                        <a:srgbClr val="FFFFFF"/>
                      </a:solidFill>
                      <a:prstDash val="solid"/>
                    </a:lnB>
                    <a:solidFill>
                      <a:srgbClr val="EEEEEE"/>
                    </a:solidFill>
                  </a:tcPr>
                </a:tc>
              </a:tr>
            </a:tbl>
          </a:graphicData>
        </a:graphic>
      </p:graphicFrame>
      <p:sp>
        <p:nvSpPr>
          <p:cNvPr id="35" name="椭圆 34"/>
          <p:cNvSpPr/>
          <p:nvPr>
            <p:custDataLst>
              <p:tags r:id="rId11"/>
            </p:custDataLst>
          </p:nvPr>
        </p:nvSpPr>
        <p:spPr>
          <a:xfrm>
            <a:off x="3881571" y="4997852"/>
            <a:ext cx="109681"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圆角矩形 35"/>
          <p:cNvSpPr/>
          <p:nvPr>
            <p:custDataLst>
              <p:tags r:id="rId12"/>
            </p:custDataLst>
          </p:nvPr>
        </p:nvSpPr>
        <p:spPr>
          <a:xfrm>
            <a:off x="3881755" y="4896485"/>
            <a:ext cx="3478530" cy="269875"/>
          </a:xfrm>
          <a:prstGeom prst="round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b="1"/>
              <a:t>   </a:t>
            </a:r>
            <a:r>
              <a:rPr lang="en-US" altLang="zh-CN" sz="2000" b="1">
                <a:latin typeface="Times New Roman" panose="02020603050405020304" charset="0"/>
                <a:cs typeface="Times New Roman" panose="02020603050405020304" charset="0"/>
              </a:rPr>
              <a:t>Ordering Information</a:t>
            </a:r>
            <a:endParaRPr lang="en-US" altLang="zh-CN" sz="2000" b="1">
              <a:latin typeface="Times New Roman" panose="02020603050405020304" charset="0"/>
              <a:cs typeface="Times New Roman" panose="02020603050405020304" charset="0"/>
            </a:endParaRPr>
          </a:p>
        </p:txBody>
      </p:sp>
      <p:sp>
        <p:nvSpPr>
          <p:cNvPr id="37" name="椭圆 36"/>
          <p:cNvSpPr/>
          <p:nvPr>
            <p:custDataLst>
              <p:tags r:id="rId13"/>
            </p:custDataLst>
          </p:nvPr>
        </p:nvSpPr>
        <p:spPr>
          <a:xfrm>
            <a:off x="3972560" y="4977130"/>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aphicFrame>
        <p:nvGraphicFramePr>
          <p:cNvPr id="38" name="object 2"/>
          <p:cNvGraphicFramePr>
            <a:graphicFrameLocks noGrp="1"/>
          </p:cNvGraphicFramePr>
          <p:nvPr>
            <p:custDataLst>
              <p:tags r:id="rId14"/>
            </p:custDataLst>
          </p:nvPr>
        </p:nvGraphicFramePr>
        <p:xfrm>
          <a:off x="3881572" y="5224550"/>
          <a:ext cx="3480730" cy="528320"/>
        </p:xfrm>
        <a:graphic>
          <a:graphicData uri="http://schemas.openxmlformats.org/drawingml/2006/table">
            <a:tbl>
              <a:tblPr firstRow="1" bandRow="1">
                <a:tableStyleId>{2D5ABB26-0587-4C30-8999-92F81FD0307C}</a:tableStyleId>
              </a:tblPr>
              <a:tblGrid>
                <a:gridCol w="862965"/>
                <a:gridCol w="2617765"/>
              </a:tblGrid>
              <a:tr h="270510">
                <a:tc>
                  <a:txBody>
                    <a:bodyPr/>
                    <a:p>
                      <a:pPr marL="71755" algn="l">
                        <a:lnSpc>
                          <a:spcPts val="1010"/>
                        </a:lnSpc>
                        <a:spcBef>
                          <a:spcPts val="300"/>
                        </a:spcBef>
                        <a:buClrTx/>
                        <a:buSzTx/>
                        <a:buFontTx/>
                      </a:pPr>
                      <a:r>
                        <a:rPr lang="en-US" sz="900" b="0" dirty="0" smtClean="0">
                          <a:solidFill>
                            <a:srgbClr val="313130"/>
                          </a:solidFill>
                          <a:uFillTx/>
                          <a:latin typeface="Times New Roman" panose="02020603050405020304" charset="0"/>
                          <a:ea typeface="+mn-ea"/>
                          <a:cs typeface="Times New Roman" panose="02020603050405020304" charset="0"/>
                          <a:sym typeface="+mn-ea"/>
                        </a:rPr>
                        <a:t>GPR2010</a:t>
                      </a:r>
                      <a:endParaRPr lang="en-US" sz="900" b="0" dirty="0" smtClean="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a:solidFill>
                        <a:srgbClr val="FFFFFF"/>
                      </a:solidFill>
                      <a:prstDash val="solid"/>
                    </a:lnR>
                    <a:lnB w="19050">
                      <a:solidFill>
                        <a:srgbClr val="FFFFFF"/>
                      </a:solidFill>
                      <a:prstDash val="soli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SFU</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a:solidFill>
                        <a:srgbClr val="FFFFFF"/>
                      </a:solidFill>
                      <a:prstDash val="solid"/>
                    </a:lnL>
                    <a:lnB w="19050">
                      <a:solidFill>
                        <a:srgbClr val="FFFFFF"/>
                      </a:solidFill>
                      <a:prstDash val="solid"/>
                    </a:lnB>
                    <a:solidFill>
                      <a:srgbClr val="EEEEEE"/>
                    </a:solidFill>
                  </a:tcPr>
                </a:tc>
              </a:tr>
              <a:tr h="257810">
                <a:tc>
                  <a:txBody>
                    <a:bodyPr/>
                    <a:p>
                      <a:pPr marL="71755" algn="l">
                        <a:lnSpc>
                          <a:spcPts val="1010"/>
                        </a:lnSpc>
                        <a:spcBef>
                          <a:spcPts val="300"/>
                        </a:spcBef>
                        <a:buClrTx/>
                        <a:buSzTx/>
                        <a:buFontTx/>
                        <a:buNone/>
                      </a:pPr>
                      <a:r>
                        <a:rPr lang="en-US" sz="900" b="0" dirty="0">
                          <a:solidFill>
                            <a:srgbClr val="313130"/>
                          </a:solidFill>
                          <a:uFillTx/>
                          <a:latin typeface="Times New Roman" panose="02020603050405020304" charset="0"/>
                          <a:ea typeface="+mn-ea"/>
                          <a:cs typeface="Times New Roman" panose="02020603050405020304" charset="0"/>
                          <a:sym typeface="+mn-ea"/>
                        </a:rPr>
                        <a:t>GPR2010-GW</a:t>
                      </a:r>
                      <a:endParaRPr lang="en-US" sz="900" b="0" dirty="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a:solidFill>
                        <a:srgbClr val="FFFFFF"/>
                      </a:solidFill>
                      <a:prstDash val="solid"/>
                    </a:lnR>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c>
                  <a:txBody>
                    <a:bodyPr/>
                    <a:p>
                      <a:pPr marL="72390" marR="19685" lvl="0" indent="0" algn="l"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HGU</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a:solidFill>
                        <a:srgbClr val="FFFFFF"/>
                      </a:solidFill>
                      <a:prstDash val="solid"/>
                    </a:lnL>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62391" y="615820"/>
            <a:ext cx="894080" cy="306705"/>
          </a:xfrm>
          <a:prstGeom prst="rect">
            <a:avLst/>
          </a:prstGeom>
          <a:noFill/>
        </p:spPr>
        <p:txBody>
          <a:bodyPr wrap="none" rtlCol="0">
            <a:spAutoFit/>
          </a:bodyPr>
          <a:lstStyle/>
          <a:p>
            <a:pPr algn="l"/>
            <a:r>
              <a:rPr lang="zh-CN" altLang="en-US" sz="1400" dirty="0">
                <a:solidFill>
                  <a:schemeClr val="bg1"/>
                </a:solidFill>
                <a:latin typeface="微软雅黑" panose="020B0503020204020204" charset="-122"/>
                <a:ea typeface="微软雅黑" panose="020B0503020204020204" charset="-122"/>
                <a:cs typeface="Arial" panose="020B0604020202020204" pitchFamily="34" charset="0"/>
                <a:sym typeface="+mn-ea"/>
              </a:rPr>
              <a:t>功能数据</a:t>
            </a:r>
            <a:endParaRPr lang="en-US" altLang="zh-CN" sz="1400" dirty="0">
              <a:solidFill>
                <a:schemeClr val="bg1"/>
              </a:solidFill>
              <a:latin typeface="Arial" panose="020B0604020202020204" pitchFamily="34" charset="0"/>
              <a:cs typeface="Arial" panose="020B0604020202020204" pitchFamily="34" charset="0"/>
            </a:endParaRPr>
          </a:p>
        </p:txBody>
      </p:sp>
      <p:sp>
        <p:nvSpPr>
          <p:cNvPr id="17" name="椭圆 16"/>
          <p:cNvSpPr/>
          <p:nvPr/>
        </p:nvSpPr>
        <p:spPr>
          <a:xfrm>
            <a:off x="327771" y="715173"/>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879666" y="709697"/>
            <a:ext cx="109681"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custDataLst>
              <p:tags r:id="rId1"/>
            </p:custDataLst>
          </p:nvPr>
        </p:nvSpPr>
        <p:spPr>
          <a:xfrm>
            <a:off x="314325" y="688975"/>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custDataLst>
              <p:tags r:id="rId2"/>
            </p:custDataLst>
          </p:nvPr>
        </p:nvSpPr>
        <p:spPr>
          <a:xfrm>
            <a:off x="3970655" y="688975"/>
            <a:ext cx="108000"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8" name="图片 -2147482624"/>
          <p:cNvPicPr>
            <a:picLocks noChangeAspect="1"/>
          </p:cNvPicPr>
          <p:nvPr>
            <p:custDataLst>
              <p:tags r:id="rId3"/>
            </p:custDataLst>
          </p:nvPr>
        </p:nvPicPr>
        <p:blipFill>
          <a:blip r:embed="rId4"/>
          <a:stretch>
            <a:fillRect/>
          </a:stretch>
        </p:blipFill>
        <p:spPr>
          <a:xfrm>
            <a:off x="2579187" y="3006725"/>
            <a:ext cx="2558415" cy="558800"/>
          </a:xfrm>
          <a:prstGeom prst="rect">
            <a:avLst/>
          </a:prstGeom>
          <a:noFill/>
          <a:ln w="9525">
            <a:noFill/>
          </a:ln>
        </p:spPr>
      </p:pic>
      <p:sp>
        <p:nvSpPr>
          <p:cNvPr id="173" name="文本框 172"/>
          <p:cNvSpPr txBox="1"/>
          <p:nvPr>
            <p:custDataLst>
              <p:tags r:id="rId5"/>
            </p:custDataLst>
          </p:nvPr>
        </p:nvSpPr>
        <p:spPr>
          <a:xfrm>
            <a:off x="2292985" y="3636645"/>
            <a:ext cx="3111500" cy="300990"/>
          </a:xfrm>
          <a:prstGeom prst="rect">
            <a:avLst/>
          </a:prstGeom>
          <a:noFill/>
        </p:spPr>
        <p:txBody>
          <a:bodyPr wrap="square" rtlCol="0" anchor="t">
            <a:noAutofit/>
          </a:bodyPr>
          <a:p>
            <a:r>
              <a:rPr lang="en-US" sz="1600" spc="-15" dirty="0">
                <a:solidFill>
                  <a:schemeClr val="bg1">
                    <a:lumMod val="85000"/>
                  </a:schemeClr>
                </a:solidFill>
                <a:latin typeface="Times New Roman" panose="02020603050405020304" charset="0"/>
                <a:cs typeface="Times New Roman" panose="02020603050405020304" charset="0"/>
                <a:sym typeface="+mn-ea"/>
              </a:rPr>
              <a:t>Empowering T</a:t>
            </a:r>
            <a:r>
              <a:rPr lang="en-US" sz="1600" spc="-15" dirty="0">
                <a:solidFill>
                  <a:schemeClr val="bg1">
                    <a:lumMod val="85000"/>
                  </a:schemeClr>
                </a:solidFill>
                <a:latin typeface="Times New Roman" panose="02020603050405020304" charset="0"/>
                <a:cs typeface="Times New Roman" panose="02020603050405020304" charset="0"/>
                <a:sym typeface="+mn-ea"/>
              </a:rPr>
              <a:t>he Internet Of Things </a:t>
            </a:r>
            <a:endParaRPr lang="en-US" sz="1600" spc="-15" dirty="0">
              <a:solidFill>
                <a:schemeClr val="bg1">
                  <a:lumMod val="85000"/>
                </a:schemeClr>
              </a:solidFill>
              <a:latin typeface="Times New Roman" panose="02020603050405020304" charset="0"/>
              <a:cs typeface="Times New Roman" panose="02020603050405020304" charset="0"/>
              <a:sym typeface="+mn-ea"/>
            </a:endParaRPr>
          </a:p>
        </p:txBody>
      </p:sp>
      <p:sp>
        <p:nvSpPr>
          <p:cNvPr id="35" name="椭圆 34"/>
          <p:cNvSpPr/>
          <p:nvPr>
            <p:custDataLst>
              <p:tags r:id="rId6"/>
            </p:custDataLst>
          </p:nvPr>
        </p:nvSpPr>
        <p:spPr>
          <a:xfrm>
            <a:off x="3803553" y="5208037"/>
            <a:ext cx="109681" cy="108000"/>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圆角矩形 35"/>
          <p:cNvSpPr/>
          <p:nvPr>
            <p:custDataLst>
              <p:tags r:id="rId7"/>
            </p:custDataLst>
          </p:nvPr>
        </p:nvSpPr>
        <p:spPr>
          <a:xfrm>
            <a:off x="1577474" y="5106670"/>
            <a:ext cx="4561840" cy="269875"/>
          </a:xfrm>
          <a:prstGeom prst="round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b="1">
                <a:latin typeface="Times New Roman" panose="02020603050405020304" charset="0"/>
                <a:cs typeface="Times New Roman" panose="02020603050405020304" charset="0"/>
              </a:rPr>
              <a:t>Revision Information</a:t>
            </a:r>
            <a:endParaRPr lang="en-US" altLang="zh-CN" sz="2000" b="1">
              <a:latin typeface="Times New Roman" panose="02020603050405020304" charset="0"/>
              <a:cs typeface="Times New Roman" panose="02020603050405020304" charset="0"/>
            </a:endParaRPr>
          </a:p>
        </p:txBody>
      </p:sp>
      <p:graphicFrame>
        <p:nvGraphicFramePr>
          <p:cNvPr id="38" name="object 2"/>
          <p:cNvGraphicFramePr>
            <a:graphicFrameLocks noGrp="1"/>
          </p:cNvGraphicFramePr>
          <p:nvPr>
            <p:custDataLst>
              <p:tags r:id="rId8"/>
            </p:custDataLst>
          </p:nvPr>
        </p:nvGraphicFramePr>
        <p:xfrm>
          <a:off x="1573346" y="5434735"/>
          <a:ext cx="4570095" cy="725170"/>
        </p:xfrm>
        <a:graphic>
          <a:graphicData uri="http://schemas.openxmlformats.org/drawingml/2006/table">
            <a:tbl>
              <a:tblPr firstRow="1" bandRow="1">
                <a:tableStyleId>{2D5ABB26-0587-4C30-8999-92F81FD0307C}</a:tableStyleId>
              </a:tblPr>
              <a:tblGrid>
                <a:gridCol w="862965"/>
                <a:gridCol w="1636395"/>
                <a:gridCol w="1069975"/>
                <a:gridCol w="1000591"/>
              </a:tblGrid>
              <a:tr h="410210">
                <a:tc>
                  <a:txBody>
                    <a:bodyPr/>
                    <a:p>
                      <a:pPr marL="71755" algn="ctr">
                        <a:lnSpc>
                          <a:spcPts val="1010"/>
                        </a:lnSpc>
                        <a:spcBef>
                          <a:spcPts val="300"/>
                        </a:spcBef>
                        <a:buClrTx/>
                        <a:buSzTx/>
                        <a:buFontTx/>
                      </a:pPr>
                      <a:r>
                        <a:rPr lang="en-US" altLang="zh-CN" sz="900" b="0" dirty="0" smtClean="0">
                          <a:solidFill>
                            <a:srgbClr val="313130"/>
                          </a:solidFill>
                          <a:uFillTx/>
                          <a:latin typeface="Times New Roman" panose="02020603050405020304" charset="0"/>
                          <a:ea typeface="+mn-ea"/>
                          <a:cs typeface="Times New Roman" panose="02020603050405020304" charset="0"/>
                          <a:sym typeface="+mn-ea"/>
                        </a:rPr>
                        <a:t>Version</a:t>
                      </a:r>
                      <a:endParaRPr lang="en-US" altLang="zh-CN" sz="900" b="0" dirty="0" smtClean="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a:solidFill>
                        <a:srgbClr val="FFFFFF"/>
                      </a:solidFill>
                      <a:prstDash val="solid"/>
                    </a:lnR>
                    <a:lnB w="19050">
                      <a:solidFill>
                        <a:srgbClr val="FFFFFF"/>
                      </a:solidFill>
                      <a:prstDash val="solid"/>
                    </a:lnB>
                    <a:solidFill>
                      <a:srgbClr val="EEEEEE"/>
                    </a:solidFill>
                  </a:tcPr>
                </a:tc>
                <a:tc>
                  <a:txBody>
                    <a:bodyPr/>
                    <a:p>
                      <a:pPr marL="72390" marR="19685" lvl="0" indent="0" algn="ctr"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Description</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a:solidFill>
                        <a:srgbClr val="FFFFFF"/>
                      </a:solidFill>
                      <a:prstDash val="solid"/>
                    </a:lnL>
                    <a:lnB w="19050">
                      <a:solidFill>
                        <a:srgbClr val="FFFFFF"/>
                      </a:solidFill>
                      <a:prstDash val="solid"/>
                    </a:lnB>
                    <a:solidFill>
                      <a:srgbClr val="EEEEEE"/>
                    </a:solidFill>
                  </a:tcPr>
                </a:tc>
                <a:tc>
                  <a:txBody>
                    <a:bodyPr/>
                    <a:p>
                      <a:pPr marL="72390" marR="19685" lvl="0" indent="0" algn="ctr"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Date</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B w="19050">
                      <a:solidFill>
                        <a:srgbClr val="FFFFFF"/>
                      </a:solidFill>
                      <a:prstDash val="solid"/>
                    </a:lnB>
                    <a:solidFill>
                      <a:srgbClr val="EEEEEE"/>
                    </a:solidFill>
                  </a:tcPr>
                </a:tc>
                <a:tc>
                  <a:txBody>
                    <a:bodyPr/>
                    <a:p>
                      <a:pPr marL="72390" marR="19685" lvl="0" indent="0" algn="ctr"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Revised By</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B w="19050">
                      <a:solidFill>
                        <a:srgbClr val="FFFFFF"/>
                      </a:solidFill>
                      <a:prstDash val="solid"/>
                    </a:lnB>
                    <a:solidFill>
                      <a:srgbClr val="EEEEEE"/>
                    </a:solidFill>
                  </a:tcPr>
                </a:tc>
              </a:tr>
              <a:tr h="314960">
                <a:tc>
                  <a:txBody>
                    <a:bodyPr/>
                    <a:p>
                      <a:pPr marL="71755" algn="ctr">
                        <a:lnSpc>
                          <a:spcPts val="1010"/>
                        </a:lnSpc>
                        <a:spcBef>
                          <a:spcPts val="300"/>
                        </a:spcBef>
                        <a:buClrTx/>
                        <a:buSzTx/>
                        <a:buFontTx/>
                        <a:buNone/>
                      </a:pPr>
                      <a:r>
                        <a:rPr lang="en-US" sz="900" b="0" dirty="0">
                          <a:solidFill>
                            <a:srgbClr val="313130"/>
                          </a:solidFill>
                          <a:uFillTx/>
                          <a:latin typeface="Times New Roman" panose="02020603050405020304" charset="0"/>
                          <a:ea typeface="+mn-ea"/>
                          <a:cs typeface="Times New Roman" panose="02020603050405020304" charset="0"/>
                          <a:sym typeface="+mn-ea"/>
                        </a:rPr>
                        <a:t>V1.0</a:t>
                      </a:r>
                      <a:endParaRPr lang="en-US" sz="900" b="0" dirty="0">
                        <a:solidFill>
                          <a:srgbClr val="313130"/>
                        </a:solidFill>
                        <a:uFillTx/>
                        <a:latin typeface="Times New Roman" panose="02020603050405020304" charset="0"/>
                        <a:ea typeface="+mn-ea"/>
                        <a:cs typeface="Times New Roman" panose="02020603050405020304" charset="0"/>
                        <a:sym typeface="+mn-ea"/>
                      </a:endParaRPr>
                    </a:p>
                  </a:txBody>
                  <a:tcPr marL="0" marR="0" marT="0" marB="0" anchor="ctr">
                    <a:lnR w="19050">
                      <a:solidFill>
                        <a:srgbClr val="FFFFFF"/>
                      </a:solidFill>
                      <a:prstDash val="solid"/>
                    </a:lnR>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c>
                  <a:txBody>
                    <a:bodyPr/>
                    <a:p>
                      <a:pPr marL="72390" marR="19685" lvl="0" indent="0" algn="ctr"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Initial</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L w="19050">
                      <a:solidFill>
                        <a:srgbClr val="FFFFFF"/>
                      </a:solidFill>
                      <a:prstDash val="solid"/>
                    </a:lnL>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c>
                  <a:txBody>
                    <a:bodyPr/>
                    <a:p>
                      <a:pPr marL="72390" marR="19685" lvl="0" indent="0" algn="ctr"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2023.12.31</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c>
                  <a:txBody>
                    <a:bodyPr/>
                    <a:p>
                      <a:pPr marL="72390" marR="19685" lvl="0" indent="0" algn="ctr" defTabSz="914400" eaLnBrk="1" fontAlgn="auto" latinLnBrk="0" hangingPunct="1">
                        <a:lnSpc>
                          <a:spcPct val="115000"/>
                        </a:lnSpc>
                        <a:spcBef>
                          <a:spcPts val="0"/>
                        </a:spcBef>
                        <a:spcAft>
                          <a:spcPts val="0"/>
                        </a:spcAft>
                        <a:buClrTx/>
                        <a:buSzTx/>
                        <a:buFontTx/>
                        <a:buNone/>
                        <a:tabLst>
                          <a:tab pos="121285" algn="l"/>
                        </a:tabLst>
                        <a:defRPr/>
                      </a:pPr>
                      <a:r>
                        <a:rPr lang="en-US" altLang="zh-CN" sz="900" spc="10" dirty="0" smtClean="0">
                          <a:solidFill>
                            <a:srgbClr val="313130"/>
                          </a:solidFill>
                          <a:latin typeface="Times New Roman" panose="02020603050405020304" charset="0"/>
                          <a:ea typeface="+mn-ea"/>
                          <a:cs typeface="Times New Roman" panose="02020603050405020304" charset="0"/>
                        </a:rPr>
                        <a:t>Raymond</a:t>
                      </a:r>
                      <a:endParaRPr lang="en-US" altLang="zh-CN" sz="900" spc="10" dirty="0" smtClean="0">
                        <a:solidFill>
                          <a:srgbClr val="313130"/>
                        </a:solidFill>
                        <a:latin typeface="Times New Roman" panose="02020603050405020304" charset="0"/>
                        <a:ea typeface="+mn-ea"/>
                        <a:cs typeface="Times New Roman" panose="02020603050405020304" charset="0"/>
                      </a:endParaRPr>
                    </a:p>
                  </a:txBody>
                  <a:tcPr marL="0" marR="0" marT="0" marB="0" anchor="ctr">
                    <a:lnT w="19050">
                      <a:solidFill>
                        <a:srgbClr val="FFFFFF"/>
                      </a:solidFill>
                      <a:prstDash val="solid"/>
                    </a:lnT>
                    <a:lnB w="19050" cap="flat" cmpd="sng" algn="ctr">
                      <a:solidFill>
                        <a:srgbClr val="FFFFFF"/>
                      </a:solidFill>
                      <a:prstDash val="solid"/>
                      <a:round/>
                      <a:headEnd type="none" w="med" len="med"/>
                      <a:tailEnd type="none" w="med" len="med"/>
                    </a:lnB>
                    <a:solidFill>
                      <a:srgbClr val="EEEEEE"/>
                    </a:solidFill>
                  </a:tcPr>
                </a:tc>
              </a:tr>
            </a:tbl>
          </a:graphicData>
        </a:graphic>
      </p:graphicFrame>
      <p:sp>
        <p:nvSpPr>
          <p:cNvPr id="11" name="文本框 10"/>
          <p:cNvSpPr txBox="1"/>
          <p:nvPr/>
        </p:nvSpPr>
        <p:spPr>
          <a:xfrm>
            <a:off x="314325" y="6741795"/>
            <a:ext cx="1580515" cy="306705"/>
          </a:xfrm>
          <a:prstGeom prst="rect">
            <a:avLst/>
          </a:prstGeom>
          <a:noFill/>
        </p:spPr>
        <p:txBody>
          <a:bodyPr wrap="square" rtlCol="0" anchor="t">
            <a:spAutoFit/>
          </a:bodyPr>
          <a:p>
            <a:pPr marL="20320" indent="0">
              <a:lnSpc>
                <a:spcPct val="70000"/>
              </a:lnSpc>
              <a:spcBef>
                <a:spcPts val="485"/>
              </a:spcBef>
              <a:buNone/>
              <a:tabLst>
                <a:tab pos="143510" algn="l"/>
              </a:tabLst>
            </a:pPr>
            <a:r>
              <a:rPr lang="en-US" sz="2000" b="1" spc="-75" dirty="0">
                <a:solidFill>
                  <a:srgbClr val="F79646"/>
                </a:solidFill>
                <a:latin typeface="Times New Roman" panose="02020603050405020304" charset="0"/>
                <a:cs typeface="Times New Roman" panose="02020603050405020304" charset="0"/>
                <a:sym typeface="+mn-ea"/>
              </a:rPr>
              <a:t>Contact Us</a:t>
            </a:r>
            <a:endParaRPr lang="en-US" altLang="en-US" sz="2000" b="1" spc="-75" dirty="0">
              <a:solidFill>
                <a:srgbClr val="F79646"/>
              </a:solidFill>
              <a:latin typeface="Times New Roman" panose="02020603050405020304" charset="0"/>
              <a:cs typeface="Times New Roman" panose="02020603050405020304" charset="0"/>
              <a:sym typeface="+mn-ea"/>
            </a:endParaRPr>
          </a:p>
        </p:txBody>
      </p:sp>
      <p:sp>
        <p:nvSpPr>
          <p:cNvPr id="12" name="文本框 11"/>
          <p:cNvSpPr txBox="1"/>
          <p:nvPr/>
        </p:nvSpPr>
        <p:spPr>
          <a:xfrm>
            <a:off x="314325" y="7101840"/>
            <a:ext cx="3784600" cy="645160"/>
          </a:xfrm>
          <a:prstGeom prst="rect">
            <a:avLst/>
          </a:prstGeom>
          <a:noFill/>
        </p:spPr>
        <p:txBody>
          <a:bodyPr wrap="square" rtlCol="0" anchor="t">
            <a:spAutoFit/>
          </a:bodyPr>
          <a:p>
            <a:r>
              <a:rPr lang="en-US" altLang="zh-CN" sz="900">
                <a:solidFill>
                  <a:schemeClr val="tx1"/>
                </a:solidFill>
                <a:latin typeface="Times New Roman" panose="02020603050405020304" charset="0"/>
                <a:cs typeface="Times New Roman" panose="02020603050405020304" charset="0"/>
              </a:rPr>
              <a:t> </a:t>
            </a:r>
            <a:r>
              <a:rPr lang="zh-CN" altLang="en-US" sz="900">
                <a:solidFill>
                  <a:schemeClr val="tx1"/>
                </a:solidFill>
                <a:latin typeface="Times New Roman" panose="02020603050405020304" charset="0"/>
                <a:cs typeface="Times New Roman" panose="02020603050405020304" charset="0"/>
              </a:rPr>
              <a:t>WuHan IDXLINK Technology Co.,Ltd.</a:t>
            </a:r>
            <a:endParaRPr lang="zh-CN" altLang="en-US" sz="900">
              <a:solidFill>
                <a:schemeClr val="tx1"/>
              </a:solidFill>
              <a:latin typeface="Times New Roman" panose="02020603050405020304" charset="0"/>
              <a:cs typeface="Times New Roman" panose="02020603050405020304" charset="0"/>
            </a:endParaRPr>
          </a:p>
          <a:p>
            <a:r>
              <a:rPr lang="en-US" altLang="zh-CN" sz="900">
                <a:solidFill>
                  <a:schemeClr val="tx1"/>
                </a:solidFill>
                <a:latin typeface="Times New Roman" panose="02020603050405020304" charset="0"/>
                <a:cs typeface="Times New Roman" panose="02020603050405020304" charset="0"/>
              </a:rPr>
              <a:t> www.idxlink.com.cn</a:t>
            </a:r>
            <a:endParaRPr lang="en-US" altLang="zh-CN" sz="900">
              <a:solidFill>
                <a:schemeClr val="tx1"/>
              </a:solidFill>
              <a:latin typeface="Times New Roman" panose="02020603050405020304" charset="0"/>
              <a:cs typeface="Times New Roman" panose="02020603050405020304" charset="0"/>
            </a:endParaRPr>
          </a:p>
          <a:p>
            <a:r>
              <a:rPr lang="en-US" altLang="zh-CN" sz="900">
                <a:solidFill>
                  <a:schemeClr val="tx1"/>
                </a:solidFill>
                <a:latin typeface="Times New Roman" panose="02020603050405020304" charset="0"/>
                <a:cs typeface="Times New Roman" panose="02020603050405020304" charset="0"/>
              </a:rPr>
              <a:t> sales@</a:t>
            </a:r>
            <a:r>
              <a:rPr lang="en-US" altLang="zh-CN" sz="900">
                <a:solidFill>
                  <a:schemeClr val="tx1"/>
                </a:solidFill>
                <a:latin typeface="Times New Roman" panose="02020603050405020304" charset="0"/>
                <a:cs typeface="Times New Roman" panose="02020603050405020304" charset="0"/>
                <a:sym typeface="+mn-ea"/>
              </a:rPr>
              <a:t>idxlink.com.cn</a:t>
            </a:r>
            <a:endParaRPr lang="en-US" altLang="zh-CN" sz="900">
              <a:solidFill>
                <a:schemeClr val="tx1"/>
              </a:solidFill>
              <a:latin typeface="Times New Roman" panose="02020603050405020304" charset="0"/>
              <a:cs typeface="Times New Roman" panose="02020603050405020304" charset="0"/>
              <a:sym typeface="+mn-ea"/>
            </a:endParaRPr>
          </a:p>
          <a:p>
            <a:r>
              <a:rPr lang="en-US" altLang="zh-CN" sz="900">
                <a:solidFill>
                  <a:schemeClr val="tx1"/>
                </a:solidFill>
                <a:latin typeface="Times New Roman" panose="02020603050405020304" charset="0"/>
                <a:cs typeface="Times New Roman" panose="02020603050405020304" charset="0"/>
                <a:sym typeface="+mn-ea"/>
              </a:rPr>
              <a:t> supports@</a:t>
            </a:r>
            <a:r>
              <a:rPr lang="en-US" altLang="zh-CN" sz="900">
                <a:solidFill>
                  <a:schemeClr val="tx1"/>
                </a:solidFill>
                <a:latin typeface="Times New Roman" panose="02020603050405020304" charset="0"/>
                <a:cs typeface="Times New Roman" panose="02020603050405020304" charset="0"/>
                <a:sym typeface="+mn-ea"/>
              </a:rPr>
              <a:t>idxlink.com.cn</a:t>
            </a:r>
            <a:endParaRPr lang="en-US" altLang="zh-CN" sz="900">
              <a:solidFill>
                <a:schemeClr val="tx1"/>
              </a:solidFill>
              <a:latin typeface="Times New Roman" panose="02020603050405020304" charset="0"/>
              <a:cs typeface="Times New Roman" panose="02020603050405020304" charset="0"/>
              <a:sym typeface="+mn-ea"/>
            </a:endParaRPr>
          </a:p>
        </p:txBody>
      </p:sp>
      <p:sp>
        <p:nvSpPr>
          <p:cNvPr id="13" name="文本框 12"/>
          <p:cNvSpPr txBox="1"/>
          <p:nvPr/>
        </p:nvSpPr>
        <p:spPr>
          <a:xfrm>
            <a:off x="314325" y="8271510"/>
            <a:ext cx="6065520" cy="506730"/>
          </a:xfrm>
          <a:prstGeom prst="rect">
            <a:avLst/>
          </a:prstGeom>
          <a:noFill/>
        </p:spPr>
        <p:txBody>
          <a:bodyPr wrap="square" rtlCol="0" anchor="t">
            <a:spAutoFit/>
          </a:bodyPr>
          <a:p>
            <a:r>
              <a:rPr lang="en-US" altLang="zh-CN" sz="900">
                <a:latin typeface="Times New Roman" panose="02020603050405020304" charset="0"/>
                <a:cs typeface="Times New Roman" panose="02020603050405020304" charset="0"/>
              </a:rPr>
              <a:t>IDXLINK</a:t>
            </a:r>
            <a:r>
              <a:rPr lang="zh-CN" altLang="en-US" sz="900">
                <a:latin typeface="Times New Roman" panose="02020603050405020304" charset="0"/>
                <a:cs typeface="Times New Roman" panose="02020603050405020304" charset="0"/>
              </a:rPr>
              <a:t> will thoroughly inspect the printing and drawings for errors, but </a:t>
            </a:r>
            <a:r>
              <a:rPr lang="en-US" altLang="zh-CN" sz="900">
                <a:latin typeface="Times New Roman" panose="02020603050405020304" charset="0"/>
                <a:cs typeface="Times New Roman" panose="02020603050405020304" charset="0"/>
                <a:sym typeface="+mn-ea"/>
              </a:rPr>
              <a:t>IDXLINK</a:t>
            </a:r>
            <a:r>
              <a:rPr lang="zh-CN" altLang="en-US" sz="900">
                <a:latin typeface="Times New Roman" panose="02020603050405020304" charset="0"/>
                <a:cs typeface="Times New Roman" panose="02020603050405020304" charset="0"/>
              </a:rPr>
              <a:t> is not responsible for any possible omissions. The appearance, specifications, parameters, prices, and supply status of the products listed in this document are subject to change at any time and are not subject to change</a:t>
            </a:r>
            <a:r>
              <a:rPr lang="en-US" altLang="zh-CN" sz="900">
                <a:latin typeface="Times New Roman" panose="02020603050405020304" charset="0"/>
                <a:cs typeface="Times New Roman" panose="02020603050405020304" charset="0"/>
              </a:rPr>
              <a:t> with </a:t>
            </a:r>
            <a:r>
              <a:rPr lang="zh-CN" altLang="en-US" sz="900">
                <a:latin typeface="Times New Roman" panose="02020603050405020304" charset="0"/>
                <a:cs typeface="Times New Roman" panose="02020603050405020304" charset="0"/>
              </a:rPr>
              <a:t>Another notice.</a:t>
            </a:r>
            <a:endParaRPr lang="zh-CN" altLang="en-US" sz="900">
              <a:latin typeface="Times New Roman" panose="02020603050405020304" charset="0"/>
              <a:cs typeface="Times New Roman" panose="02020603050405020304" charset="0"/>
            </a:endParaRPr>
          </a:p>
        </p:txBody>
      </p:sp>
      <p:sp>
        <p:nvSpPr>
          <p:cNvPr id="14" name="文本框 13"/>
          <p:cNvSpPr txBox="1"/>
          <p:nvPr>
            <p:custDataLst>
              <p:tags r:id="rId9"/>
            </p:custDataLst>
          </p:nvPr>
        </p:nvSpPr>
        <p:spPr>
          <a:xfrm>
            <a:off x="314325" y="7956550"/>
            <a:ext cx="1426845" cy="306705"/>
          </a:xfrm>
          <a:prstGeom prst="rect">
            <a:avLst/>
          </a:prstGeom>
          <a:noFill/>
        </p:spPr>
        <p:txBody>
          <a:bodyPr wrap="square" rtlCol="0" anchor="t">
            <a:spAutoFit/>
          </a:bodyPr>
          <a:p>
            <a:pPr marL="20320" indent="0">
              <a:lnSpc>
                <a:spcPct val="70000"/>
              </a:lnSpc>
              <a:spcBef>
                <a:spcPts val="485"/>
              </a:spcBef>
              <a:buNone/>
              <a:tabLst>
                <a:tab pos="143510" algn="l"/>
              </a:tabLst>
            </a:pPr>
            <a:r>
              <a:rPr lang="en-US" altLang="en-US" sz="2000" b="1" spc="-75" dirty="0">
                <a:solidFill>
                  <a:srgbClr val="F79646"/>
                </a:solidFill>
                <a:latin typeface="Times New Roman" panose="02020603050405020304" charset="0"/>
                <a:cs typeface="Times New Roman" panose="02020603050405020304" charset="0"/>
                <a:sym typeface="+mn-ea"/>
              </a:rPr>
              <a:t>Notice</a:t>
            </a:r>
            <a:endParaRPr lang="en-US" altLang="en-US" sz="2000" b="1" spc="-75" dirty="0">
              <a:solidFill>
                <a:srgbClr val="F79646"/>
              </a:solidFill>
              <a:latin typeface="Times New Roman" panose="02020603050405020304" charset="0"/>
              <a:cs typeface="Times New Roman" panose="02020603050405020304" charset="0"/>
              <a:sym typeface="+mn-ea"/>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 name="KSO_WM_UNIT_PLACING_PICTURE_USER_VIEWPORT" val="{&quot;height&quot;:759,&quot;width&quot;:869}"/>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UNIT_TABLE_BEAUTIFY" val="smartTable{26f8ff05-3357-4032-86bc-d28c86427478}"/>
</p:tagLst>
</file>

<file path=ppt/tags/tag14.xml><?xml version="1.0" encoding="utf-8"?>
<p:tagLst xmlns:p="http://schemas.openxmlformats.org/presentationml/2006/main">
  <p:tag name="KSO_WM_UNIT_TABLE_BEAUTIFY" val="smartTable{92167d2a-4a5d-4085-a086-eb3c2d3a8a62}"/>
  <p:tag name="TABLE_ENDDRAG_ORIGIN_RECT" val="274*118"/>
  <p:tag name="TABLE_ENDDRAG_RECT" val="27*279*274*118"/>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UNIT_TABLE_BEAUTIFY" val="smartTable{4134e321-ceaf-4842-a27f-9fe8a756f9d6}"/>
  <p:tag name="TABLE_ENDDRAG_ORIGIN_RECT" val="268*484"/>
  <p:tag name="TABLE_ENDDRAG_RECT" val="319*54*268*484"/>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UNIT_TABLE_BEAUTIFY" val="smartTable{b5a1eb98-66f5-47d1-aeca-5215b611e7f9}"/>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UNIT_TABLE_BEAUTIFY" val="smartTable{052c34c9-922b-46d6-920b-54c8e8691ed2}"/>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UNIT_TABLE_BEAUTIFY" val="smartTable{baf07ff4-407a-4b2d-a075-f724b43b88d9}"/>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UNIT_TABLE_BEAUTIFY" val="smartTable{76057121-ac06-4d5a-87a6-74d3c04fcf5d}"/>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COMMONDATA" val="eyJoZGlkIjoiZWZlMWRkOGRkMWFmODcwOTk3NWEyNGY4YzE2OTBhYmUifQ=="/>
  <p:tag name="KSO_WPP_MARK_KEY" val="813ff8eb-012f-404c-822d-9e8a992e2ac6"/>
  <p:tag name="commondata" val="eyJoZGlkIjoiYjliNmVhM2Y5MTkyNzY5Y2UyZGE2Y2ZhNDljYTQ2ZjEifQ=="/>
</p:tagLst>
</file>

<file path=ppt/theme/theme1.xml><?xml version="1.0" encoding="utf-8"?>
<a:theme xmlns:a="http://schemas.openxmlformats.org/drawingml/2006/main" name="IDXLINK Product Specificatio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0828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3570</Words>
  <Application>WPS 演示</Application>
  <PresentationFormat>自定义</PresentationFormat>
  <Paragraphs>224</Paragraphs>
  <Slides>4</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Times New Roman</vt:lpstr>
      <vt:lpstr>微软雅黑</vt:lpstr>
      <vt:lpstr>Arial Unicode MS</vt:lpstr>
      <vt:lpstr>Calibri</vt:lpstr>
      <vt:lpstr>IDXLINK Product Specifications</vt:lpstr>
      <vt:lpstr>GPR2010/GPR2010-GW 1*XPON+1*GE   </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V2801SC</dc:title>
  <dc:creator/>
  <cp:lastModifiedBy>又见晴天9999</cp:lastModifiedBy>
  <cp:revision>82</cp:revision>
  <dcterms:created xsi:type="dcterms:W3CDTF">2023-12-31T09:18:00Z</dcterms:created>
  <dcterms:modified xsi:type="dcterms:W3CDTF">2024-05-21T04:30:00Z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1900-01-15T08:00:00Z</vt:filetime>
  </property>
  <property fmtid="{D5CDD505-2E9C-101B-9397-08002B2CF9AE}" pid="3" name="Creator">
    <vt:lpwstr>Adobe InDesign 16.3 (Macintosh)</vt:lpwstr>
  </property>
  <property fmtid="{D5CDD505-2E9C-101B-9397-08002B2CF9AE}" pid="4" name="LastSaved">
    <vt:filetime>1900-01-15T08:00:00Z</vt:filetime>
  </property>
  <property fmtid="{D5CDD505-2E9C-101B-9397-08002B2CF9AE}" pid="5" name="ICV">
    <vt:lpwstr>7A765E15D2CC49D2AB2F25A536D15A9D_12</vt:lpwstr>
  </property>
  <property fmtid="{D5CDD505-2E9C-101B-9397-08002B2CF9AE}" pid="6" name="KSOProductBuildVer">
    <vt:lpwstr>2052-12.1.0.16729</vt:lpwstr>
  </property>
</Properties>
</file>